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handoutMasterIdLst>
    <p:handoutMasterId r:id="rId8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35" r:id="rId10"/>
    <p:sldId id="264" r:id="rId11"/>
    <p:sldId id="332" r:id="rId12"/>
    <p:sldId id="265" r:id="rId13"/>
    <p:sldId id="266" r:id="rId14"/>
    <p:sldId id="267" r:id="rId15"/>
    <p:sldId id="323" r:id="rId16"/>
    <p:sldId id="268" r:id="rId17"/>
    <p:sldId id="324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325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326" r:id="rId38"/>
    <p:sldId id="287" r:id="rId39"/>
    <p:sldId id="311" r:id="rId40"/>
    <p:sldId id="288" r:id="rId41"/>
    <p:sldId id="289" r:id="rId42"/>
    <p:sldId id="292" r:id="rId43"/>
    <p:sldId id="293" r:id="rId44"/>
    <p:sldId id="290" r:id="rId45"/>
    <p:sldId id="291" r:id="rId46"/>
    <p:sldId id="294" r:id="rId47"/>
    <p:sldId id="295" r:id="rId48"/>
    <p:sldId id="296" r:id="rId49"/>
    <p:sldId id="298" r:id="rId50"/>
    <p:sldId id="297" r:id="rId51"/>
    <p:sldId id="312" r:id="rId52"/>
    <p:sldId id="336" r:id="rId53"/>
    <p:sldId id="299" r:id="rId54"/>
    <p:sldId id="327" r:id="rId55"/>
    <p:sldId id="300" r:id="rId56"/>
    <p:sldId id="328" r:id="rId57"/>
    <p:sldId id="301" r:id="rId58"/>
    <p:sldId id="302" r:id="rId59"/>
    <p:sldId id="313" r:id="rId60"/>
    <p:sldId id="314" r:id="rId61"/>
    <p:sldId id="315" r:id="rId62"/>
    <p:sldId id="316" r:id="rId63"/>
    <p:sldId id="317" r:id="rId64"/>
    <p:sldId id="318" r:id="rId65"/>
    <p:sldId id="333" r:id="rId66"/>
    <p:sldId id="319" r:id="rId67"/>
    <p:sldId id="329" r:id="rId68"/>
    <p:sldId id="330" r:id="rId69"/>
    <p:sldId id="303" r:id="rId70"/>
    <p:sldId id="304" r:id="rId71"/>
    <p:sldId id="305" r:id="rId72"/>
    <p:sldId id="331" r:id="rId73"/>
    <p:sldId id="306" r:id="rId74"/>
    <p:sldId id="321" r:id="rId75"/>
    <p:sldId id="307" r:id="rId76"/>
    <p:sldId id="322" r:id="rId77"/>
    <p:sldId id="308" r:id="rId78"/>
    <p:sldId id="309" r:id="rId79"/>
    <p:sldId id="337" r:id="rId80"/>
    <p:sldId id="334" r:id="rId8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7"/>
    <a:srgbClr val="FFFFE3"/>
    <a:srgbClr val="660033"/>
    <a:srgbClr val="000000"/>
    <a:srgbClr val="33CCFF"/>
    <a:srgbClr val="33CC33"/>
    <a:srgbClr val="000066"/>
    <a:srgbClr val="669900"/>
    <a:srgbClr val="996633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1878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829071-193B-4953-85E6-000DE0B571F6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F13106-7C91-4820-AE54-DD9FEA9FD965}">
      <dgm:prSet phldrT="[Text]" custT="1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Purchasing</a:t>
          </a:r>
          <a:endParaRPr lang="en-US" sz="17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3B4FEE-F486-47D5-948E-AD2980D5F24F}" type="parTrans" cxnId="{876968A2-05FD-460E-9B47-4FD823EB1C44}">
      <dgm:prSet/>
      <dgm:spPr/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E2209F-90CE-4831-B320-8D3C7EACCDAB}" type="sibTrans" cxnId="{876968A2-05FD-460E-9B47-4FD823EB1C44}">
      <dgm:prSet/>
      <dgm:spPr/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8E90589-4B14-45E5-8898-B0AE55F17D10}">
      <dgm:prSet phldrT="[Text]" custT="1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Quality Assurance</a:t>
          </a:r>
        </a:p>
      </dgm:t>
    </dgm:pt>
    <dgm:pt modelId="{F10A1D8A-EF17-4133-9B42-7305458A248F}" type="parTrans" cxnId="{E97CAF0E-C487-4F90-8219-78296EF059DF}">
      <dgm:prSet/>
      <dgm:spPr>
        <a:solidFill>
          <a:srgbClr val="000000"/>
        </a:solidFill>
        <a:ln>
          <a:solidFill>
            <a:srgbClr val="000000"/>
          </a:solidFill>
        </a:ln>
      </dgm:spPr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920C2ED-2E33-4926-83F0-49163F8A6E20}" type="sibTrans" cxnId="{E97CAF0E-C487-4F90-8219-78296EF059DF}">
      <dgm:prSet/>
      <dgm:spPr/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F6D814-0D58-42A1-8CA4-7E3774DCB63A}">
      <dgm:prSet phldrT="[Text]" custT="1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Operations</a:t>
          </a:r>
          <a:endParaRPr lang="en-US" sz="15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3B64C3-E694-4E6D-80FD-41E0D8AD2026}" type="parTrans" cxnId="{60DEA4B6-DD6C-4AFF-8D2E-9F28E2518D4A}">
      <dgm:prSet/>
      <dgm:spPr>
        <a:solidFill>
          <a:srgbClr val="000000"/>
        </a:solidFill>
      </dgm:spPr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09F85B-8B17-4359-9DC9-799044EDDF08}" type="sibTrans" cxnId="{60DEA4B6-DD6C-4AFF-8D2E-9F28E2518D4A}">
      <dgm:prSet/>
      <dgm:spPr/>
      <dgm:t>
        <a:bodyPr/>
        <a:lstStyle/>
        <a:p>
          <a:endParaRPr lang="en-US" b="1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6722EF-E212-4574-8EB0-7334D499C8F3}">
      <dgm:prSet phldrT="[Text]" custT="1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Accounting and Finance</a:t>
          </a:r>
        </a:p>
      </dgm:t>
    </dgm:pt>
    <dgm:pt modelId="{C2B09ABC-0D85-4D4A-AA08-0FBB5B3F5E3C}" type="parTrans" cxnId="{04EC56BF-E332-4ABF-8E3C-CB614C2D6BA3}">
      <dgm:prSet/>
      <dgm:spPr>
        <a:solidFill>
          <a:srgbClr val="000000"/>
        </a:solidFill>
      </dgm:spPr>
      <dgm:t>
        <a:bodyPr/>
        <a:lstStyle/>
        <a:p>
          <a:endParaRPr lang="en-US"/>
        </a:p>
      </dgm:t>
    </dgm:pt>
    <dgm:pt modelId="{7C892BED-CA4E-4736-B717-A5D26664DA8C}" type="sibTrans" cxnId="{04EC56BF-E332-4ABF-8E3C-CB614C2D6BA3}">
      <dgm:prSet/>
      <dgm:spPr/>
      <dgm:t>
        <a:bodyPr/>
        <a:lstStyle/>
        <a:p>
          <a:endParaRPr lang="en-US"/>
        </a:p>
      </dgm:t>
    </dgm:pt>
    <dgm:pt modelId="{EDAEFA00-5CBC-4E66-9EC7-4EC13D462942}">
      <dgm:prSet phldrT="[Text]" custT="1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Suppliers</a:t>
          </a:r>
          <a:endParaRPr lang="en-US" sz="18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06A9C4-819B-44B1-BE97-D54BFCDD8466}" type="parTrans" cxnId="{E20160F5-E9D9-49F0-9D3E-1973A297884D}">
      <dgm:prSet/>
      <dgm:spPr>
        <a:solidFill>
          <a:srgbClr val="000000"/>
        </a:solidFill>
      </dgm:spPr>
      <dgm:t>
        <a:bodyPr/>
        <a:lstStyle/>
        <a:p>
          <a:endParaRPr lang="en-US"/>
        </a:p>
      </dgm:t>
    </dgm:pt>
    <dgm:pt modelId="{6109DC7E-9F6D-4890-9F53-3A13FAF3FE22}" type="sibTrans" cxnId="{E20160F5-E9D9-49F0-9D3E-1973A297884D}">
      <dgm:prSet/>
      <dgm:spPr/>
      <dgm:t>
        <a:bodyPr/>
        <a:lstStyle/>
        <a:p>
          <a:endParaRPr lang="en-US"/>
        </a:p>
      </dgm:t>
    </dgm:pt>
    <dgm:pt modelId="{7FCBAD8D-DB71-4E12-A3BE-A2AB5E4FD70F}">
      <dgm:prSet phldrT="[Text]" custT="1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Marketing</a:t>
          </a:r>
          <a:endParaRPr lang="en-US" sz="18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9C50F45-8B74-4F68-A963-EAEFAA5E694E}" type="parTrans" cxnId="{41610C55-F1E2-4790-9ABF-F5E8FDFC811D}">
      <dgm:prSet/>
      <dgm:spPr>
        <a:solidFill>
          <a:srgbClr val="000000"/>
        </a:solidFill>
      </dgm:spPr>
      <dgm:t>
        <a:bodyPr/>
        <a:lstStyle/>
        <a:p>
          <a:endParaRPr lang="en-US"/>
        </a:p>
      </dgm:t>
    </dgm:pt>
    <dgm:pt modelId="{2202CDB3-F82E-48B7-859E-EC91E3BC744F}" type="sibTrans" cxnId="{41610C55-F1E2-4790-9ABF-F5E8FDFC811D}">
      <dgm:prSet/>
      <dgm:spPr/>
      <dgm:t>
        <a:bodyPr/>
        <a:lstStyle/>
        <a:p>
          <a:endParaRPr lang="en-US"/>
        </a:p>
      </dgm:t>
    </dgm:pt>
    <dgm:pt modelId="{181F51F4-F777-4030-BE40-0B98D80BB42D}">
      <dgm:prSet phldrT="[Text]" custT="1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Legal and Environmental Safety</a:t>
          </a:r>
        </a:p>
      </dgm:t>
    </dgm:pt>
    <dgm:pt modelId="{B7B838F7-CED7-41F4-B190-77CDE008B252}" type="parTrans" cxnId="{3DBFD853-D284-4DB6-AD04-AAC7E12163AF}">
      <dgm:prSet/>
      <dgm:spPr>
        <a:solidFill>
          <a:srgbClr val="000000"/>
        </a:solidFill>
      </dgm:spPr>
      <dgm:t>
        <a:bodyPr/>
        <a:lstStyle/>
        <a:p>
          <a:endParaRPr lang="en-US"/>
        </a:p>
      </dgm:t>
    </dgm:pt>
    <dgm:pt modelId="{ED203AA9-14F7-45F6-9476-58A7CE6DFFDA}" type="sibTrans" cxnId="{3DBFD853-D284-4DB6-AD04-AAC7E12163AF}">
      <dgm:prSet/>
      <dgm:spPr/>
      <dgm:t>
        <a:bodyPr/>
        <a:lstStyle/>
        <a:p>
          <a:endParaRPr lang="en-US"/>
        </a:p>
      </dgm:t>
    </dgm:pt>
    <dgm:pt modelId="{25D4053B-7878-4714-B026-1E8D5C5B5D1D}">
      <dgm:prSet phldrT="[Text]" custT="1"/>
      <dgm:spPr>
        <a:solidFill>
          <a:srgbClr val="FFC000"/>
        </a:solidFill>
        <a:ln>
          <a:solidFill>
            <a:srgbClr val="000000"/>
          </a:solidFill>
        </a:ln>
      </dgm:spPr>
      <dgm:t>
        <a:bodyPr/>
        <a:lstStyle/>
        <a:p>
          <a:r>
            <a:rPr lang="en-US" sz="12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Engineering</a:t>
          </a:r>
          <a:endParaRPr lang="en-US" sz="1400" b="1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43870A-D540-478D-AAC6-B6CD15D8B71B}" type="parTrans" cxnId="{5AC0E859-BC97-4040-9CAA-E2A66E23C64C}">
      <dgm:prSet/>
      <dgm:spPr>
        <a:solidFill>
          <a:srgbClr val="000000"/>
        </a:solidFill>
      </dgm:spPr>
      <dgm:t>
        <a:bodyPr/>
        <a:lstStyle/>
        <a:p>
          <a:endParaRPr lang="en-US"/>
        </a:p>
      </dgm:t>
    </dgm:pt>
    <dgm:pt modelId="{2303ABD3-AC1A-4EDB-A645-F866E678FAA7}" type="sibTrans" cxnId="{5AC0E859-BC97-4040-9CAA-E2A66E23C64C}">
      <dgm:prSet/>
      <dgm:spPr/>
      <dgm:t>
        <a:bodyPr/>
        <a:lstStyle/>
        <a:p>
          <a:endParaRPr lang="en-US"/>
        </a:p>
      </dgm:t>
    </dgm:pt>
    <dgm:pt modelId="{1A7DA844-D38B-4386-AC1E-4BE82EC70DA7}" type="pres">
      <dgm:prSet presAssocID="{C9829071-193B-4953-85E6-000DE0B571F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CB3CBC8-5C7D-4D39-AE3C-86C5C9CC382E}" type="pres">
      <dgm:prSet presAssocID="{84F13106-7C91-4820-AE54-DD9FEA9FD965}" presName="centerShape" presStyleLbl="node0" presStyleIdx="0" presStyleCnt="1" custScaleX="146410" custScaleY="146410"/>
      <dgm:spPr/>
    </dgm:pt>
    <dgm:pt modelId="{8AF62013-DB82-4579-9843-16425798B331}" type="pres">
      <dgm:prSet presAssocID="{F10A1D8A-EF17-4133-9B42-7305458A248F}" presName="parTrans" presStyleLbl="sibTrans2D1" presStyleIdx="0" presStyleCnt="7"/>
      <dgm:spPr/>
    </dgm:pt>
    <dgm:pt modelId="{9F428F88-B8E1-4782-AAF4-0E2BC619371A}" type="pres">
      <dgm:prSet presAssocID="{F10A1D8A-EF17-4133-9B42-7305458A248F}" presName="connectorText" presStyleLbl="sibTrans2D1" presStyleIdx="0" presStyleCnt="7"/>
      <dgm:spPr/>
    </dgm:pt>
    <dgm:pt modelId="{5EB00920-444A-4DD5-B9F8-C19F1399097B}" type="pres">
      <dgm:prSet presAssocID="{68E90589-4B14-45E5-8898-B0AE55F17D10}" presName="node" presStyleLbl="node1" presStyleIdx="0" presStyleCnt="7" custScaleX="121000" custScaleY="121000">
        <dgm:presLayoutVars>
          <dgm:bulletEnabled val="1"/>
        </dgm:presLayoutVars>
      </dgm:prSet>
      <dgm:spPr/>
    </dgm:pt>
    <dgm:pt modelId="{98451C58-6298-48E5-B433-9C953163D6F6}" type="pres">
      <dgm:prSet presAssocID="{1F3B64C3-E694-4E6D-80FD-41E0D8AD2026}" presName="parTrans" presStyleLbl="sibTrans2D1" presStyleIdx="1" presStyleCnt="7"/>
      <dgm:spPr/>
    </dgm:pt>
    <dgm:pt modelId="{B9498950-8F9A-4CC3-BE69-FD0804D18B4D}" type="pres">
      <dgm:prSet presAssocID="{1F3B64C3-E694-4E6D-80FD-41E0D8AD2026}" presName="connectorText" presStyleLbl="sibTrans2D1" presStyleIdx="1" presStyleCnt="7"/>
      <dgm:spPr/>
    </dgm:pt>
    <dgm:pt modelId="{34A568B7-B936-441B-92E7-516D7AEC43EE}" type="pres">
      <dgm:prSet presAssocID="{9AF6D814-0D58-42A1-8CA4-7E3774DCB63A}" presName="node" presStyleLbl="node1" presStyleIdx="1" presStyleCnt="7" custScaleX="121000" custScaleY="121000">
        <dgm:presLayoutVars>
          <dgm:bulletEnabled val="1"/>
        </dgm:presLayoutVars>
      </dgm:prSet>
      <dgm:spPr/>
    </dgm:pt>
    <dgm:pt modelId="{95EE2286-869D-4FA8-8F53-25E45976FB3C}" type="pres">
      <dgm:prSet presAssocID="{C2B09ABC-0D85-4D4A-AA08-0FBB5B3F5E3C}" presName="parTrans" presStyleLbl="sibTrans2D1" presStyleIdx="2" presStyleCnt="7"/>
      <dgm:spPr/>
    </dgm:pt>
    <dgm:pt modelId="{58BCCD56-674D-411C-990C-597D4735E9D6}" type="pres">
      <dgm:prSet presAssocID="{C2B09ABC-0D85-4D4A-AA08-0FBB5B3F5E3C}" presName="connectorText" presStyleLbl="sibTrans2D1" presStyleIdx="2" presStyleCnt="7"/>
      <dgm:spPr/>
    </dgm:pt>
    <dgm:pt modelId="{4FF5A15B-DBA5-4B32-B3EA-11E53484BF2E}" type="pres">
      <dgm:prSet presAssocID="{2B6722EF-E212-4574-8EB0-7334D499C8F3}" presName="node" presStyleLbl="node1" presStyleIdx="2" presStyleCnt="7" custScaleX="121000" custScaleY="121000">
        <dgm:presLayoutVars>
          <dgm:bulletEnabled val="1"/>
        </dgm:presLayoutVars>
      </dgm:prSet>
      <dgm:spPr/>
    </dgm:pt>
    <dgm:pt modelId="{222BDEC6-8724-4E06-841F-11DEF6DA52EB}" type="pres">
      <dgm:prSet presAssocID="{5806A9C4-819B-44B1-BE97-D54BFCDD8466}" presName="parTrans" presStyleLbl="sibTrans2D1" presStyleIdx="3" presStyleCnt="7"/>
      <dgm:spPr/>
    </dgm:pt>
    <dgm:pt modelId="{D3ABD02D-1700-4D83-9B44-F92A13D4D418}" type="pres">
      <dgm:prSet presAssocID="{5806A9C4-819B-44B1-BE97-D54BFCDD8466}" presName="connectorText" presStyleLbl="sibTrans2D1" presStyleIdx="3" presStyleCnt="7"/>
      <dgm:spPr/>
    </dgm:pt>
    <dgm:pt modelId="{D1FC2D31-357D-4581-9EDB-C52F2CD6D832}" type="pres">
      <dgm:prSet presAssocID="{EDAEFA00-5CBC-4E66-9EC7-4EC13D462942}" presName="node" presStyleLbl="node1" presStyleIdx="3" presStyleCnt="7" custScaleX="121000" custScaleY="121000">
        <dgm:presLayoutVars>
          <dgm:bulletEnabled val="1"/>
        </dgm:presLayoutVars>
      </dgm:prSet>
      <dgm:spPr/>
    </dgm:pt>
    <dgm:pt modelId="{A2BDAEF3-6487-41AC-AA05-0B2FFA8386CE}" type="pres">
      <dgm:prSet presAssocID="{89C50F45-8B74-4F68-A963-EAEFAA5E694E}" presName="parTrans" presStyleLbl="sibTrans2D1" presStyleIdx="4" presStyleCnt="7"/>
      <dgm:spPr/>
    </dgm:pt>
    <dgm:pt modelId="{B8D410E6-1178-4F5B-A621-920A8618ACCA}" type="pres">
      <dgm:prSet presAssocID="{89C50F45-8B74-4F68-A963-EAEFAA5E694E}" presName="connectorText" presStyleLbl="sibTrans2D1" presStyleIdx="4" presStyleCnt="7"/>
      <dgm:spPr/>
    </dgm:pt>
    <dgm:pt modelId="{F22871FC-4187-45D0-8B35-9C331CF6906A}" type="pres">
      <dgm:prSet presAssocID="{7FCBAD8D-DB71-4E12-A3BE-A2AB5E4FD70F}" presName="node" presStyleLbl="node1" presStyleIdx="4" presStyleCnt="7" custScaleX="121000" custScaleY="121000">
        <dgm:presLayoutVars>
          <dgm:bulletEnabled val="1"/>
        </dgm:presLayoutVars>
      </dgm:prSet>
      <dgm:spPr/>
    </dgm:pt>
    <dgm:pt modelId="{90CCB332-7310-4A97-A550-B237BFDD4593}" type="pres">
      <dgm:prSet presAssocID="{B7B838F7-CED7-41F4-B190-77CDE008B252}" presName="parTrans" presStyleLbl="sibTrans2D1" presStyleIdx="5" presStyleCnt="7"/>
      <dgm:spPr/>
    </dgm:pt>
    <dgm:pt modelId="{1E66EDC1-F54A-4F09-AC85-3EC7495DBCF4}" type="pres">
      <dgm:prSet presAssocID="{B7B838F7-CED7-41F4-B190-77CDE008B252}" presName="connectorText" presStyleLbl="sibTrans2D1" presStyleIdx="5" presStyleCnt="7"/>
      <dgm:spPr/>
    </dgm:pt>
    <dgm:pt modelId="{6C2348FA-B658-4278-AC8D-B88F5C9CB189}" type="pres">
      <dgm:prSet presAssocID="{181F51F4-F777-4030-BE40-0B98D80BB42D}" presName="node" presStyleLbl="node1" presStyleIdx="5" presStyleCnt="7" custScaleX="121000" custScaleY="121000">
        <dgm:presLayoutVars>
          <dgm:bulletEnabled val="1"/>
        </dgm:presLayoutVars>
      </dgm:prSet>
      <dgm:spPr/>
    </dgm:pt>
    <dgm:pt modelId="{6A2D19E0-5387-47DE-AE72-D07BF181FFEE}" type="pres">
      <dgm:prSet presAssocID="{0143870A-D540-478D-AAC6-B6CD15D8B71B}" presName="parTrans" presStyleLbl="sibTrans2D1" presStyleIdx="6" presStyleCnt="7"/>
      <dgm:spPr/>
    </dgm:pt>
    <dgm:pt modelId="{12C0ED92-9706-49F8-958E-900A711D1842}" type="pres">
      <dgm:prSet presAssocID="{0143870A-D540-478D-AAC6-B6CD15D8B71B}" presName="connectorText" presStyleLbl="sibTrans2D1" presStyleIdx="6" presStyleCnt="7"/>
      <dgm:spPr/>
    </dgm:pt>
    <dgm:pt modelId="{6D77FEFA-60DE-4E6D-A664-E06B622B0C61}" type="pres">
      <dgm:prSet presAssocID="{25D4053B-7878-4714-B026-1E8D5C5B5D1D}" presName="node" presStyleLbl="node1" presStyleIdx="6" presStyleCnt="7" custScaleX="121000" custScaleY="121000">
        <dgm:presLayoutVars>
          <dgm:bulletEnabled val="1"/>
        </dgm:presLayoutVars>
      </dgm:prSet>
      <dgm:spPr/>
    </dgm:pt>
  </dgm:ptLst>
  <dgm:cxnLst>
    <dgm:cxn modelId="{F0D1F036-0045-4D2A-92E2-8961420BF175}" type="presOf" srcId="{F10A1D8A-EF17-4133-9B42-7305458A248F}" destId="{9F428F88-B8E1-4782-AAF4-0E2BC619371A}" srcOrd="1" destOrd="0" presId="urn:microsoft.com/office/officeart/2005/8/layout/radial5"/>
    <dgm:cxn modelId="{8EA2B070-4190-4BB3-9A3B-BD15B2C23F09}" type="presOf" srcId="{7FCBAD8D-DB71-4E12-A3BE-A2AB5E4FD70F}" destId="{F22871FC-4187-45D0-8B35-9C331CF6906A}" srcOrd="0" destOrd="0" presId="urn:microsoft.com/office/officeart/2005/8/layout/radial5"/>
    <dgm:cxn modelId="{04EC56BF-E332-4ABF-8E3C-CB614C2D6BA3}" srcId="{84F13106-7C91-4820-AE54-DD9FEA9FD965}" destId="{2B6722EF-E212-4574-8EB0-7334D499C8F3}" srcOrd="2" destOrd="0" parTransId="{C2B09ABC-0D85-4D4A-AA08-0FBB5B3F5E3C}" sibTransId="{7C892BED-CA4E-4736-B717-A5D26664DA8C}"/>
    <dgm:cxn modelId="{2052A907-6663-45DD-BDC3-1C6397AAC1F9}" type="presOf" srcId="{B7B838F7-CED7-41F4-B190-77CDE008B252}" destId="{1E66EDC1-F54A-4F09-AC85-3EC7495DBCF4}" srcOrd="1" destOrd="0" presId="urn:microsoft.com/office/officeart/2005/8/layout/radial5"/>
    <dgm:cxn modelId="{C23039DF-85C7-45B7-8440-4BD32B8D956B}" type="presOf" srcId="{84F13106-7C91-4820-AE54-DD9FEA9FD965}" destId="{3CB3CBC8-5C7D-4D39-AE3C-86C5C9CC382E}" srcOrd="0" destOrd="0" presId="urn:microsoft.com/office/officeart/2005/8/layout/radial5"/>
    <dgm:cxn modelId="{006BF5EA-AD95-4323-B72E-9DC3421A1596}" type="presOf" srcId="{25D4053B-7878-4714-B026-1E8D5C5B5D1D}" destId="{6D77FEFA-60DE-4E6D-A664-E06B622B0C61}" srcOrd="0" destOrd="0" presId="urn:microsoft.com/office/officeart/2005/8/layout/radial5"/>
    <dgm:cxn modelId="{E20160F5-E9D9-49F0-9D3E-1973A297884D}" srcId="{84F13106-7C91-4820-AE54-DD9FEA9FD965}" destId="{EDAEFA00-5CBC-4E66-9EC7-4EC13D462942}" srcOrd="3" destOrd="0" parTransId="{5806A9C4-819B-44B1-BE97-D54BFCDD8466}" sibTransId="{6109DC7E-9F6D-4890-9F53-3A13FAF3FE22}"/>
    <dgm:cxn modelId="{50CFC65C-EF7A-47D6-9CB8-F44A044120AB}" type="presOf" srcId="{89C50F45-8B74-4F68-A963-EAEFAA5E694E}" destId="{B8D410E6-1178-4F5B-A621-920A8618ACCA}" srcOrd="1" destOrd="0" presId="urn:microsoft.com/office/officeart/2005/8/layout/radial5"/>
    <dgm:cxn modelId="{60F423F3-5172-469E-AAA5-D758B4A9AE0A}" type="presOf" srcId="{89C50F45-8B74-4F68-A963-EAEFAA5E694E}" destId="{A2BDAEF3-6487-41AC-AA05-0B2FFA8386CE}" srcOrd="0" destOrd="0" presId="urn:microsoft.com/office/officeart/2005/8/layout/radial5"/>
    <dgm:cxn modelId="{5AC0E859-BC97-4040-9CAA-E2A66E23C64C}" srcId="{84F13106-7C91-4820-AE54-DD9FEA9FD965}" destId="{25D4053B-7878-4714-B026-1E8D5C5B5D1D}" srcOrd="6" destOrd="0" parTransId="{0143870A-D540-478D-AAC6-B6CD15D8B71B}" sibTransId="{2303ABD3-AC1A-4EDB-A645-F866E678FAA7}"/>
    <dgm:cxn modelId="{261DA59E-B08D-4530-97D8-B61CD5800F81}" type="presOf" srcId="{0143870A-D540-478D-AAC6-B6CD15D8B71B}" destId="{6A2D19E0-5387-47DE-AE72-D07BF181FFEE}" srcOrd="0" destOrd="0" presId="urn:microsoft.com/office/officeart/2005/8/layout/radial5"/>
    <dgm:cxn modelId="{F4875ACD-43E2-4874-AA0D-2AB87A93EA56}" type="presOf" srcId="{C2B09ABC-0D85-4D4A-AA08-0FBB5B3F5E3C}" destId="{95EE2286-869D-4FA8-8F53-25E45976FB3C}" srcOrd="0" destOrd="0" presId="urn:microsoft.com/office/officeart/2005/8/layout/radial5"/>
    <dgm:cxn modelId="{F66E197A-AB5B-4E1B-A709-E6FC8F79F12A}" type="presOf" srcId="{1F3B64C3-E694-4E6D-80FD-41E0D8AD2026}" destId="{98451C58-6298-48E5-B433-9C953163D6F6}" srcOrd="0" destOrd="0" presId="urn:microsoft.com/office/officeart/2005/8/layout/radial5"/>
    <dgm:cxn modelId="{7C7CBBC2-6F51-4BE7-BEAD-F6112114A9EE}" type="presOf" srcId="{181F51F4-F777-4030-BE40-0B98D80BB42D}" destId="{6C2348FA-B658-4278-AC8D-B88F5C9CB189}" srcOrd="0" destOrd="0" presId="urn:microsoft.com/office/officeart/2005/8/layout/radial5"/>
    <dgm:cxn modelId="{7DBDFC42-38B7-4B52-8E60-B38A06C74C16}" type="presOf" srcId="{C9829071-193B-4953-85E6-000DE0B571F6}" destId="{1A7DA844-D38B-4386-AC1E-4BE82EC70DA7}" srcOrd="0" destOrd="0" presId="urn:microsoft.com/office/officeart/2005/8/layout/radial5"/>
    <dgm:cxn modelId="{41610C55-F1E2-4790-9ABF-F5E8FDFC811D}" srcId="{84F13106-7C91-4820-AE54-DD9FEA9FD965}" destId="{7FCBAD8D-DB71-4E12-A3BE-A2AB5E4FD70F}" srcOrd="4" destOrd="0" parTransId="{89C50F45-8B74-4F68-A963-EAEFAA5E694E}" sibTransId="{2202CDB3-F82E-48B7-859E-EC91E3BC744F}"/>
    <dgm:cxn modelId="{60DEA4B6-DD6C-4AFF-8D2E-9F28E2518D4A}" srcId="{84F13106-7C91-4820-AE54-DD9FEA9FD965}" destId="{9AF6D814-0D58-42A1-8CA4-7E3774DCB63A}" srcOrd="1" destOrd="0" parTransId="{1F3B64C3-E694-4E6D-80FD-41E0D8AD2026}" sibTransId="{0109F85B-8B17-4359-9DC9-799044EDDF08}"/>
    <dgm:cxn modelId="{E3AEA3E4-A609-4930-80DD-DDEC274F6B95}" type="presOf" srcId="{68E90589-4B14-45E5-8898-B0AE55F17D10}" destId="{5EB00920-444A-4DD5-B9F8-C19F1399097B}" srcOrd="0" destOrd="0" presId="urn:microsoft.com/office/officeart/2005/8/layout/radial5"/>
    <dgm:cxn modelId="{FD9B19F1-2452-4F77-961D-19ADCEBF9E63}" type="presOf" srcId="{EDAEFA00-5CBC-4E66-9EC7-4EC13D462942}" destId="{D1FC2D31-357D-4581-9EDB-C52F2CD6D832}" srcOrd="0" destOrd="0" presId="urn:microsoft.com/office/officeart/2005/8/layout/radial5"/>
    <dgm:cxn modelId="{E97CAF0E-C487-4F90-8219-78296EF059DF}" srcId="{84F13106-7C91-4820-AE54-DD9FEA9FD965}" destId="{68E90589-4B14-45E5-8898-B0AE55F17D10}" srcOrd="0" destOrd="0" parTransId="{F10A1D8A-EF17-4133-9B42-7305458A248F}" sibTransId="{C920C2ED-2E33-4926-83F0-49163F8A6E20}"/>
    <dgm:cxn modelId="{C460FF55-3869-48CF-9E3B-26CAD1AB7FE7}" type="presOf" srcId="{F10A1D8A-EF17-4133-9B42-7305458A248F}" destId="{8AF62013-DB82-4579-9843-16425798B331}" srcOrd="0" destOrd="0" presId="urn:microsoft.com/office/officeart/2005/8/layout/radial5"/>
    <dgm:cxn modelId="{AB3CD5FE-599E-46AF-A6AF-812553913396}" type="presOf" srcId="{B7B838F7-CED7-41F4-B190-77CDE008B252}" destId="{90CCB332-7310-4A97-A550-B237BFDD4593}" srcOrd="0" destOrd="0" presId="urn:microsoft.com/office/officeart/2005/8/layout/radial5"/>
    <dgm:cxn modelId="{831785EA-0ADF-4335-BB15-0EEB5F7381E3}" type="presOf" srcId="{5806A9C4-819B-44B1-BE97-D54BFCDD8466}" destId="{222BDEC6-8724-4E06-841F-11DEF6DA52EB}" srcOrd="0" destOrd="0" presId="urn:microsoft.com/office/officeart/2005/8/layout/radial5"/>
    <dgm:cxn modelId="{6FEBDD1C-9BEE-4B18-ADC3-968B38236F61}" type="presOf" srcId="{5806A9C4-819B-44B1-BE97-D54BFCDD8466}" destId="{D3ABD02D-1700-4D83-9B44-F92A13D4D418}" srcOrd="1" destOrd="0" presId="urn:microsoft.com/office/officeart/2005/8/layout/radial5"/>
    <dgm:cxn modelId="{48A90DD8-82A7-4B72-9F12-18E2EAE55433}" type="presOf" srcId="{0143870A-D540-478D-AAC6-B6CD15D8B71B}" destId="{12C0ED92-9706-49F8-958E-900A711D1842}" srcOrd="1" destOrd="0" presId="urn:microsoft.com/office/officeart/2005/8/layout/radial5"/>
    <dgm:cxn modelId="{3DBFD853-D284-4DB6-AD04-AAC7E12163AF}" srcId="{84F13106-7C91-4820-AE54-DD9FEA9FD965}" destId="{181F51F4-F777-4030-BE40-0B98D80BB42D}" srcOrd="5" destOrd="0" parTransId="{B7B838F7-CED7-41F4-B190-77CDE008B252}" sibTransId="{ED203AA9-14F7-45F6-9476-58A7CE6DFFDA}"/>
    <dgm:cxn modelId="{B97A5597-808F-47D1-9C80-795AD031FC01}" type="presOf" srcId="{C2B09ABC-0D85-4D4A-AA08-0FBB5B3F5E3C}" destId="{58BCCD56-674D-411C-990C-597D4735E9D6}" srcOrd="1" destOrd="0" presId="urn:microsoft.com/office/officeart/2005/8/layout/radial5"/>
    <dgm:cxn modelId="{175353F1-B5EF-4400-BE1A-A8CE4BEA72CA}" type="presOf" srcId="{9AF6D814-0D58-42A1-8CA4-7E3774DCB63A}" destId="{34A568B7-B936-441B-92E7-516D7AEC43EE}" srcOrd="0" destOrd="0" presId="urn:microsoft.com/office/officeart/2005/8/layout/radial5"/>
    <dgm:cxn modelId="{29F65AFF-C96D-4F51-9A6C-2A4E1ACE9A36}" type="presOf" srcId="{1F3B64C3-E694-4E6D-80FD-41E0D8AD2026}" destId="{B9498950-8F9A-4CC3-BE69-FD0804D18B4D}" srcOrd="1" destOrd="0" presId="urn:microsoft.com/office/officeart/2005/8/layout/radial5"/>
    <dgm:cxn modelId="{876968A2-05FD-460E-9B47-4FD823EB1C44}" srcId="{C9829071-193B-4953-85E6-000DE0B571F6}" destId="{84F13106-7C91-4820-AE54-DD9FEA9FD965}" srcOrd="0" destOrd="0" parTransId="{0A3B4FEE-F486-47D5-948E-AD2980D5F24F}" sibTransId="{32E2209F-90CE-4831-B320-8D3C7EACCDAB}"/>
    <dgm:cxn modelId="{F24D6776-4E83-4796-BC2D-37A663F606AA}" type="presOf" srcId="{2B6722EF-E212-4574-8EB0-7334D499C8F3}" destId="{4FF5A15B-DBA5-4B32-B3EA-11E53484BF2E}" srcOrd="0" destOrd="0" presId="urn:microsoft.com/office/officeart/2005/8/layout/radial5"/>
    <dgm:cxn modelId="{79095C48-C180-4A86-B037-C94F6BCB3C15}" type="presParOf" srcId="{1A7DA844-D38B-4386-AC1E-4BE82EC70DA7}" destId="{3CB3CBC8-5C7D-4D39-AE3C-86C5C9CC382E}" srcOrd="0" destOrd="0" presId="urn:microsoft.com/office/officeart/2005/8/layout/radial5"/>
    <dgm:cxn modelId="{B7536E63-2AEB-4521-A867-78FCAD1B976C}" type="presParOf" srcId="{1A7DA844-D38B-4386-AC1E-4BE82EC70DA7}" destId="{8AF62013-DB82-4579-9843-16425798B331}" srcOrd="1" destOrd="0" presId="urn:microsoft.com/office/officeart/2005/8/layout/radial5"/>
    <dgm:cxn modelId="{EC9786C1-6E29-46D4-9930-E4BA919B3330}" type="presParOf" srcId="{8AF62013-DB82-4579-9843-16425798B331}" destId="{9F428F88-B8E1-4782-AAF4-0E2BC619371A}" srcOrd="0" destOrd="0" presId="urn:microsoft.com/office/officeart/2005/8/layout/radial5"/>
    <dgm:cxn modelId="{898CB1C5-C9BC-4BFC-B152-E46652E57E56}" type="presParOf" srcId="{1A7DA844-D38B-4386-AC1E-4BE82EC70DA7}" destId="{5EB00920-444A-4DD5-B9F8-C19F1399097B}" srcOrd="2" destOrd="0" presId="urn:microsoft.com/office/officeart/2005/8/layout/radial5"/>
    <dgm:cxn modelId="{FD19F384-687D-46BE-958C-C1989A0A1AFE}" type="presParOf" srcId="{1A7DA844-D38B-4386-AC1E-4BE82EC70DA7}" destId="{98451C58-6298-48E5-B433-9C953163D6F6}" srcOrd="3" destOrd="0" presId="urn:microsoft.com/office/officeart/2005/8/layout/radial5"/>
    <dgm:cxn modelId="{A5CA868F-7A2C-48CB-967B-D692C2285E6B}" type="presParOf" srcId="{98451C58-6298-48E5-B433-9C953163D6F6}" destId="{B9498950-8F9A-4CC3-BE69-FD0804D18B4D}" srcOrd="0" destOrd="0" presId="urn:microsoft.com/office/officeart/2005/8/layout/radial5"/>
    <dgm:cxn modelId="{A55C6496-0821-480F-A77D-0D75A9ED70DC}" type="presParOf" srcId="{1A7DA844-D38B-4386-AC1E-4BE82EC70DA7}" destId="{34A568B7-B936-441B-92E7-516D7AEC43EE}" srcOrd="4" destOrd="0" presId="urn:microsoft.com/office/officeart/2005/8/layout/radial5"/>
    <dgm:cxn modelId="{632B3994-CBF8-4675-AF8E-2AC6F5627154}" type="presParOf" srcId="{1A7DA844-D38B-4386-AC1E-4BE82EC70DA7}" destId="{95EE2286-869D-4FA8-8F53-25E45976FB3C}" srcOrd="5" destOrd="0" presId="urn:microsoft.com/office/officeart/2005/8/layout/radial5"/>
    <dgm:cxn modelId="{10A94A6E-C386-4A4F-BC6F-BE7F80FDDDAD}" type="presParOf" srcId="{95EE2286-869D-4FA8-8F53-25E45976FB3C}" destId="{58BCCD56-674D-411C-990C-597D4735E9D6}" srcOrd="0" destOrd="0" presId="urn:microsoft.com/office/officeart/2005/8/layout/radial5"/>
    <dgm:cxn modelId="{63F6F472-EAA8-4161-82AA-C1F69B22F570}" type="presParOf" srcId="{1A7DA844-D38B-4386-AC1E-4BE82EC70DA7}" destId="{4FF5A15B-DBA5-4B32-B3EA-11E53484BF2E}" srcOrd="6" destOrd="0" presId="urn:microsoft.com/office/officeart/2005/8/layout/radial5"/>
    <dgm:cxn modelId="{99DD7C63-2B1F-4AE4-9B2D-D997D1137773}" type="presParOf" srcId="{1A7DA844-D38B-4386-AC1E-4BE82EC70DA7}" destId="{222BDEC6-8724-4E06-841F-11DEF6DA52EB}" srcOrd="7" destOrd="0" presId="urn:microsoft.com/office/officeart/2005/8/layout/radial5"/>
    <dgm:cxn modelId="{B0E64E84-B8EF-4475-BEAA-CBC9740F09DE}" type="presParOf" srcId="{222BDEC6-8724-4E06-841F-11DEF6DA52EB}" destId="{D3ABD02D-1700-4D83-9B44-F92A13D4D418}" srcOrd="0" destOrd="0" presId="urn:microsoft.com/office/officeart/2005/8/layout/radial5"/>
    <dgm:cxn modelId="{12894217-388D-46D1-A792-AE5817A9D944}" type="presParOf" srcId="{1A7DA844-D38B-4386-AC1E-4BE82EC70DA7}" destId="{D1FC2D31-357D-4581-9EDB-C52F2CD6D832}" srcOrd="8" destOrd="0" presId="urn:microsoft.com/office/officeart/2005/8/layout/radial5"/>
    <dgm:cxn modelId="{1B302452-353F-47E3-9FFE-0A238FF60B83}" type="presParOf" srcId="{1A7DA844-D38B-4386-AC1E-4BE82EC70DA7}" destId="{A2BDAEF3-6487-41AC-AA05-0B2FFA8386CE}" srcOrd="9" destOrd="0" presId="urn:microsoft.com/office/officeart/2005/8/layout/radial5"/>
    <dgm:cxn modelId="{976B26DE-B4FB-407F-A19A-28C09937DB3C}" type="presParOf" srcId="{A2BDAEF3-6487-41AC-AA05-0B2FFA8386CE}" destId="{B8D410E6-1178-4F5B-A621-920A8618ACCA}" srcOrd="0" destOrd="0" presId="urn:microsoft.com/office/officeart/2005/8/layout/radial5"/>
    <dgm:cxn modelId="{D9150D09-1B1E-40AC-B10F-D65134BC822C}" type="presParOf" srcId="{1A7DA844-D38B-4386-AC1E-4BE82EC70DA7}" destId="{F22871FC-4187-45D0-8B35-9C331CF6906A}" srcOrd="10" destOrd="0" presId="urn:microsoft.com/office/officeart/2005/8/layout/radial5"/>
    <dgm:cxn modelId="{5A844914-65B0-4BC0-B715-B0841B778396}" type="presParOf" srcId="{1A7DA844-D38B-4386-AC1E-4BE82EC70DA7}" destId="{90CCB332-7310-4A97-A550-B237BFDD4593}" srcOrd="11" destOrd="0" presId="urn:microsoft.com/office/officeart/2005/8/layout/radial5"/>
    <dgm:cxn modelId="{2648DE27-936F-42F6-8378-87F76639E81D}" type="presParOf" srcId="{90CCB332-7310-4A97-A550-B237BFDD4593}" destId="{1E66EDC1-F54A-4F09-AC85-3EC7495DBCF4}" srcOrd="0" destOrd="0" presId="urn:microsoft.com/office/officeart/2005/8/layout/radial5"/>
    <dgm:cxn modelId="{F867C9FA-09AB-49E7-8548-72DF99488467}" type="presParOf" srcId="{1A7DA844-D38B-4386-AC1E-4BE82EC70DA7}" destId="{6C2348FA-B658-4278-AC8D-B88F5C9CB189}" srcOrd="12" destOrd="0" presId="urn:microsoft.com/office/officeart/2005/8/layout/radial5"/>
    <dgm:cxn modelId="{16EC0B0A-119D-4942-90BE-3D1451E9AF3E}" type="presParOf" srcId="{1A7DA844-D38B-4386-AC1E-4BE82EC70DA7}" destId="{6A2D19E0-5387-47DE-AE72-D07BF181FFEE}" srcOrd="13" destOrd="0" presId="urn:microsoft.com/office/officeart/2005/8/layout/radial5"/>
    <dgm:cxn modelId="{BF8F5187-7DE3-421C-BFCC-A63820E7D9CE}" type="presParOf" srcId="{6A2D19E0-5387-47DE-AE72-D07BF181FFEE}" destId="{12C0ED92-9706-49F8-958E-900A711D1842}" srcOrd="0" destOrd="0" presId="urn:microsoft.com/office/officeart/2005/8/layout/radial5"/>
    <dgm:cxn modelId="{7F7CFBDC-3B42-47AD-96CD-54D351FFC3EE}" type="presParOf" srcId="{1A7DA844-D38B-4386-AC1E-4BE82EC70DA7}" destId="{6D77FEFA-60DE-4E6D-A664-E06B622B0C61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B3CBC8-5C7D-4D39-AE3C-86C5C9CC382E}">
      <dsp:nvSpPr>
        <dsp:cNvPr id="0" name=""/>
        <dsp:cNvSpPr/>
      </dsp:nvSpPr>
      <dsp:spPr>
        <a:xfrm>
          <a:off x="5148238" y="1814664"/>
          <a:ext cx="1514523" cy="1514523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Purchasing</a:t>
          </a:r>
          <a:endParaRPr lang="en-US" sz="17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70035" y="2036461"/>
        <a:ext cx="1070929" cy="1070929"/>
      </dsp:txXfrm>
    </dsp:sp>
    <dsp:sp modelId="{8AF62013-DB82-4579-9843-16425798B331}">
      <dsp:nvSpPr>
        <dsp:cNvPr id="0" name=""/>
        <dsp:cNvSpPr/>
      </dsp:nvSpPr>
      <dsp:spPr>
        <a:xfrm rot="16200000">
          <a:off x="5801426" y="1381539"/>
          <a:ext cx="208146" cy="485300"/>
        </a:xfrm>
        <a:prstGeom prst="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solidFill>
            <a:srgbClr val="00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b="1" kern="120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32648" y="1509821"/>
        <a:ext cx="145702" cy="291180"/>
      </dsp:txXfrm>
    </dsp:sp>
    <dsp:sp modelId="{5EB00920-444A-4DD5-B9F8-C19F1399097B}">
      <dsp:nvSpPr>
        <dsp:cNvPr id="0" name=""/>
        <dsp:cNvSpPr/>
      </dsp:nvSpPr>
      <dsp:spPr>
        <a:xfrm>
          <a:off x="5128305" y="-132454"/>
          <a:ext cx="1554389" cy="15543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Quality Assurance</a:t>
          </a:r>
        </a:p>
      </dsp:txBody>
      <dsp:txXfrm>
        <a:off x="5355940" y="95181"/>
        <a:ext cx="1099119" cy="1099119"/>
      </dsp:txXfrm>
    </dsp:sp>
    <dsp:sp modelId="{98451C58-6298-48E5-B433-9C953163D6F6}">
      <dsp:nvSpPr>
        <dsp:cNvPr id="0" name=""/>
        <dsp:cNvSpPr/>
      </dsp:nvSpPr>
      <dsp:spPr>
        <a:xfrm rot="19285714">
          <a:off x="6542396" y="1738372"/>
          <a:ext cx="208146" cy="485300"/>
        </a:xfrm>
        <a:prstGeom prst="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b="1" kern="120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549208" y="1854899"/>
        <a:ext cx="145702" cy="291180"/>
      </dsp:txXfrm>
    </dsp:sp>
    <dsp:sp modelId="{34A568B7-B936-441B-92E7-516D7AEC43EE}">
      <dsp:nvSpPr>
        <dsp:cNvPr id="0" name=""/>
        <dsp:cNvSpPr/>
      </dsp:nvSpPr>
      <dsp:spPr>
        <a:xfrm>
          <a:off x="6635039" y="593150"/>
          <a:ext cx="1554389" cy="15543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Operations</a:t>
          </a:r>
          <a:endParaRPr lang="en-US" sz="15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862674" y="820785"/>
        <a:ext cx="1099119" cy="1099119"/>
      </dsp:txXfrm>
    </dsp:sp>
    <dsp:sp modelId="{95EE2286-869D-4FA8-8F53-25E45976FB3C}">
      <dsp:nvSpPr>
        <dsp:cNvPr id="0" name=""/>
        <dsp:cNvSpPr/>
      </dsp:nvSpPr>
      <dsp:spPr>
        <a:xfrm rot="771429">
          <a:off x="6725400" y="2540166"/>
          <a:ext cx="208146" cy="485300"/>
        </a:xfrm>
        <a:prstGeom prst="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726183" y="2630278"/>
        <a:ext cx="145702" cy="291180"/>
      </dsp:txXfrm>
    </dsp:sp>
    <dsp:sp modelId="{4FF5A15B-DBA5-4B32-B3EA-11E53484BF2E}">
      <dsp:nvSpPr>
        <dsp:cNvPr id="0" name=""/>
        <dsp:cNvSpPr/>
      </dsp:nvSpPr>
      <dsp:spPr>
        <a:xfrm>
          <a:off x="7007172" y="2223570"/>
          <a:ext cx="1554389" cy="15543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Accounting and Finance</a:t>
          </a:r>
        </a:p>
      </dsp:txBody>
      <dsp:txXfrm>
        <a:off x="7234807" y="2451205"/>
        <a:ext cx="1099119" cy="1099119"/>
      </dsp:txXfrm>
    </dsp:sp>
    <dsp:sp modelId="{222BDEC6-8724-4E06-841F-11DEF6DA52EB}">
      <dsp:nvSpPr>
        <dsp:cNvPr id="0" name=""/>
        <dsp:cNvSpPr/>
      </dsp:nvSpPr>
      <dsp:spPr>
        <a:xfrm rot="3857143">
          <a:off x="6212633" y="3183155"/>
          <a:ext cx="208146" cy="485300"/>
        </a:xfrm>
        <a:prstGeom prst="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>
        <a:off x="6230308" y="3252085"/>
        <a:ext cx="145702" cy="291180"/>
      </dsp:txXfrm>
    </dsp:sp>
    <dsp:sp modelId="{D1FC2D31-357D-4581-9EDB-C52F2CD6D832}">
      <dsp:nvSpPr>
        <dsp:cNvPr id="0" name=""/>
        <dsp:cNvSpPr/>
      </dsp:nvSpPr>
      <dsp:spPr>
        <a:xfrm>
          <a:off x="5964479" y="3531065"/>
          <a:ext cx="1554389" cy="15543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Suppliers</a:t>
          </a:r>
          <a:endParaRPr lang="en-US" sz="18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192114" y="3758700"/>
        <a:ext cx="1099119" cy="1099119"/>
      </dsp:txXfrm>
    </dsp:sp>
    <dsp:sp modelId="{A2BDAEF3-6487-41AC-AA05-0B2FFA8386CE}">
      <dsp:nvSpPr>
        <dsp:cNvPr id="0" name=""/>
        <dsp:cNvSpPr/>
      </dsp:nvSpPr>
      <dsp:spPr>
        <a:xfrm rot="6942857">
          <a:off x="5390219" y="3183155"/>
          <a:ext cx="208146" cy="485300"/>
        </a:xfrm>
        <a:prstGeom prst="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10800000">
        <a:off x="5434988" y="3252085"/>
        <a:ext cx="145702" cy="291180"/>
      </dsp:txXfrm>
    </dsp:sp>
    <dsp:sp modelId="{F22871FC-4187-45D0-8B35-9C331CF6906A}">
      <dsp:nvSpPr>
        <dsp:cNvPr id="0" name=""/>
        <dsp:cNvSpPr/>
      </dsp:nvSpPr>
      <dsp:spPr>
        <a:xfrm>
          <a:off x="4292130" y="3531065"/>
          <a:ext cx="1554389" cy="15543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Marketing</a:t>
          </a:r>
          <a:endParaRPr lang="en-US" sz="18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19765" y="3758700"/>
        <a:ext cx="1099119" cy="1099119"/>
      </dsp:txXfrm>
    </dsp:sp>
    <dsp:sp modelId="{90CCB332-7310-4A97-A550-B237BFDD4593}">
      <dsp:nvSpPr>
        <dsp:cNvPr id="0" name=""/>
        <dsp:cNvSpPr/>
      </dsp:nvSpPr>
      <dsp:spPr>
        <a:xfrm rot="10028571">
          <a:off x="4877452" y="2540166"/>
          <a:ext cx="208146" cy="485300"/>
        </a:xfrm>
        <a:prstGeom prst="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10800000">
        <a:off x="4939113" y="2630278"/>
        <a:ext cx="145702" cy="291180"/>
      </dsp:txXfrm>
    </dsp:sp>
    <dsp:sp modelId="{6C2348FA-B658-4278-AC8D-B88F5C9CB189}">
      <dsp:nvSpPr>
        <dsp:cNvPr id="0" name=""/>
        <dsp:cNvSpPr/>
      </dsp:nvSpPr>
      <dsp:spPr>
        <a:xfrm>
          <a:off x="3249438" y="2223570"/>
          <a:ext cx="1554389" cy="15543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Legal and Environmental Safety</a:t>
          </a:r>
        </a:p>
      </dsp:txBody>
      <dsp:txXfrm>
        <a:off x="3477073" y="2451205"/>
        <a:ext cx="1099119" cy="1099119"/>
      </dsp:txXfrm>
    </dsp:sp>
    <dsp:sp modelId="{6A2D19E0-5387-47DE-AE72-D07BF181FFEE}">
      <dsp:nvSpPr>
        <dsp:cNvPr id="0" name=""/>
        <dsp:cNvSpPr/>
      </dsp:nvSpPr>
      <dsp:spPr>
        <a:xfrm rot="13114286">
          <a:off x="5060457" y="1738372"/>
          <a:ext cx="208146" cy="485300"/>
        </a:xfrm>
        <a:prstGeom prst="rightArrow">
          <a:avLst>
            <a:gd name="adj1" fmla="val 60000"/>
            <a:gd name="adj2" fmla="val 50000"/>
          </a:avLst>
        </a:prstGeom>
        <a:solidFill>
          <a:srgbClr val="0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/>
        </a:p>
      </dsp:txBody>
      <dsp:txXfrm rot="10800000">
        <a:off x="5116089" y="1854899"/>
        <a:ext cx="145702" cy="291180"/>
      </dsp:txXfrm>
    </dsp:sp>
    <dsp:sp modelId="{6D77FEFA-60DE-4E6D-A664-E06B622B0C61}">
      <dsp:nvSpPr>
        <dsp:cNvPr id="0" name=""/>
        <dsp:cNvSpPr/>
      </dsp:nvSpPr>
      <dsp:spPr>
        <a:xfrm>
          <a:off x="3621570" y="593150"/>
          <a:ext cx="1554389" cy="1554389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rgbClr val="00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Engineering</a:t>
          </a:r>
          <a:endParaRPr lang="en-US" sz="1400" b="1" kern="1200" dirty="0">
            <a:solidFill>
              <a:srgbClr val="0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849205" y="820785"/>
        <a:ext cx="1099119" cy="1099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F7EBAF8-39DA-4094-BE75-A6268F3552FF}" type="datetimeFigureOut">
              <a:rPr lang="en-US"/>
              <a:pPr>
                <a:defRPr/>
              </a:pPr>
              <a:t>2/9/2017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388CCD1-3879-4BA4-A2CB-11B30A882F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629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2A62A0C-7643-41FC-A216-CC08242C42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208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767341-0611-4AA7-B8CB-651B5D2A232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 userDrawn="1"/>
        </p:nvSpPr>
        <p:spPr bwMode="auto">
          <a:xfrm>
            <a:off x="0" y="152400"/>
            <a:ext cx="9144000" cy="406400"/>
          </a:xfrm>
          <a:prstGeom prst="rect">
            <a:avLst/>
          </a:prstGeom>
          <a:solidFill>
            <a:srgbClr val="00206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pperplate Gothic Bold" pitchFamily="34" charset="0"/>
              </a:rPr>
              <a:t>PURCHASING &amp; SUPPLY CHAIN MANAGEMENT, 6e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143000"/>
            <a:ext cx="8534400" cy="2457450"/>
          </a:xfrm>
          <a:solidFill>
            <a:srgbClr val="002060"/>
          </a:solidFill>
        </p:spPr>
        <p:txBody>
          <a:bodyPr tIns="45720" bIns="45720"/>
          <a:lstStyle>
            <a:lvl1pPr>
              <a:defRPr sz="48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4114800"/>
            <a:ext cx="6324600" cy="1524000"/>
          </a:xfrm>
        </p:spPr>
        <p:txBody>
          <a:bodyPr/>
          <a:lstStyle>
            <a:lvl1pPr marL="0" indent="0" algn="r">
              <a:buFontTx/>
              <a:buNone/>
              <a:defRPr sz="36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962400" y="6019800"/>
            <a:ext cx="4876800" cy="701675"/>
          </a:xfrm>
        </p:spPr>
        <p:txBody>
          <a:bodyPr anchor="b"/>
          <a:lstStyle>
            <a:lvl1pPr>
              <a:defRPr sz="1800" i="1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r>
              <a:rPr lang="en-US"/>
              <a:t>SOUTH-WESTERN CENGAGE LEARNING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95" y="3962400"/>
            <a:ext cx="1819729" cy="2247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83EBA-2D80-4587-B761-9B5B8D8735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0A236-CCB5-46D8-9736-958996DFF6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3FC86-D1B6-4DC9-9D8F-DA4EF9676B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8BB89-131B-47C7-BE58-59415F2958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28E73-DAB1-49EA-9B87-09D4787817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D9024-F34A-4AD9-85B2-306F528D08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F42E8-3B5E-45DD-BD31-B86A3289E3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16E59-3C3C-4E42-BA26-BA6B2B2E81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B3719-52CA-4064-9BF5-C1F8E1C976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i="1"/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861C7-2F94-47C4-A492-FA61C6BD06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096000"/>
            <a:ext cx="77724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1" i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29600" y="6245225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E66139E3-A5D5-4C20-A1E5-3D19769140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304800" y="6248400"/>
            <a:ext cx="26670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b">
            <a:spAutoFit/>
          </a:bodyPr>
          <a:lstStyle/>
          <a:p>
            <a:pPr algn="l"/>
            <a:r>
              <a:rPr lang="en-US" sz="800" b="1" dirty="0">
                <a:solidFill>
                  <a:srgbClr val="002060"/>
                </a:solidFill>
                <a:effectLst/>
              </a:rPr>
              <a:t>©</a:t>
            </a:r>
            <a:r>
              <a:rPr lang="en-US" sz="800" b="1" baseline="0" dirty="0">
                <a:solidFill>
                  <a:srgbClr val="002060"/>
                </a:solidFill>
                <a:effectLst/>
              </a:rPr>
              <a:t> 2016 Cengage Learning. All rights reserved. May not be scanned, copied or duplicated, or posted to a publically accessible website, in whole or in part.</a:t>
            </a:r>
            <a:endParaRPr lang="en-US" sz="800" b="1" dirty="0">
              <a:solidFill>
                <a:srgbClr val="002060"/>
              </a:solidFill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33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33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 b="1">
          <a:solidFill>
            <a:srgbClr val="002060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14800" y="6019800"/>
            <a:ext cx="4876800" cy="701675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SOUTH-WESTERN CENGAGE LEARNING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762000"/>
            <a:ext cx="8686800" cy="28956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Supply Management Integration for Competitive Advantage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 dirty="0"/>
              <a:t>Chapter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Integration: What is it?</a:t>
            </a:r>
          </a:p>
          <a:p>
            <a:pPr>
              <a:defRPr/>
            </a:pPr>
            <a:r>
              <a:rPr lang="en-US" dirty="0"/>
              <a:t>Internal integration</a:t>
            </a:r>
          </a:p>
          <a:p>
            <a:pPr>
              <a:defRPr/>
            </a:pPr>
            <a:r>
              <a:rPr lang="en-US" dirty="0"/>
              <a:t>External integration</a:t>
            </a:r>
          </a:p>
          <a:p>
            <a:pPr>
              <a:defRPr/>
            </a:pPr>
            <a:r>
              <a:rPr lang="en-US" dirty="0"/>
              <a:t>Critical role of cross-functional sourcing teams</a:t>
            </a:r>
          </a:p>
          <a:p>
            <a:pPr>
              <a:defRPr/>
            </a:pPr>
            <a:r>
              <a:rPr lang="en-US" dirty="0"/>
              <a:t>Integrating supply management, engineering, and suppliers to develop new products and services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2823C4-EA86-403B-8853-8B894087B29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Supply Integration Defined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Professionally managing suppliers and developing close working relationships with different internal groups</a:t>
            </a:r>
          </a:p>
          <a:p>
            <a:pPr>
              <a:defRPr/>
            </a:pPr>
            <a:r>
              <a:rPr lang="en-US" dirty="0"/>
              <a:t>Theme</a:t>
            </a:r>
          </a:p>
          <a:p>
            <a:pPr lvl="1">
              <a:defRPr/>
            </a:pPr>
            <a:r>
              <a:rPr lang="en-US" dirty="0"/>
              <a:t>For supply management to become more closely integrated with other internal and external functions to develop capabilities that will lead to improved competitive performance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58F602-042B-48A6-908C-F8E2847E41E2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Supply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People coming together work together on a strategy or solve a problem</a:t>
            </a:r>
          </a:p>
          <a:p>
            <a:pPr>
              <a:defRPr/>
            </a:pPr>
            <a:r>
              <a:rPr lang="en-US" dirty="0"/>
              <a:t>Different people bringing different points of view to table</a:t>
            </a:r>
          </a:p>
          <a:p>
            <a:pPr>
              <a:defRPr/>
            </a:pPr>
            <a:r>
              <a:rPr lang="en-US" dirty="0"/>
              <a:t>Team members often located all over the globe</a:t>
            </a:r>
          </a:p>
          <a:p>
            <a:pPr>
              <a:defRPr/>
            </a:pPr>
            <a:r>
              <a:rPr lang="en-US" dirty="0"/>
              <a:t>Need to create common understanding of end goal or purpose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9F55479-D2BA-45ED-AFF4-58A31670F16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Management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ability to …</a:t>
            </a:r>
          </a:p>
          <a:p>
            <a:pPr lvl="1">
              <a:defRPr/>
            </a:pPr>
            <a:r>
              <a:rPr lang="en-US" dirty="0"/>
              <a:t>Act ethically</a:t>
            </a:r>
          </a:p>
          <a:p>
            <a:pPr lvl="1">
              <a:defRPr/>
            </a:pPr>
            <a:r>
              <a:rPr lang="en-US" dirty="0"/>
              <a:t>Listen effectively</a:t>
            </a:r>
          </a:p>
          <a:p>
            <a:pPr lvl="1">
              <a:defRPr/>
            </a:pPr>
            <a:r>
              <a:rPr lang="en-US" dirty="0"/>
              <a:t>Communicate</a:t>
            </a:r>
          </a:p>
          <a:p>
            <a:pPr lvl="1">
              <a:defRPr/>
            </a:pPr>
            <a:r>
              <a:rPr lang="en-US" dirty="0"/>
              <a:t>Use creative problem-solving</a:t>
            </a:r>
          </a:p>
          <a:p>
            <a:pPr lvl="1">
              <a:defRPr/>
            </a:pPr>
            <a:r>
              <a:rPr lang="en-US" dirty="0"/>
              <a:t>Drive relationships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7F24992-6212-422D-9BF1-A968954457D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Information</a:t>
            </a:r>
          </a:p>
          <a:p>
            <a:pPr lvl="1">
              <a:defRPr/>
            </a:pPr>
            <a:r>
              <a:rPr lang="en-US" dirty="0"/>
              <a:t>About markets</a:t>
            </a:r>
          </a:p>
          <a:p>
            <a:pPr lvl="1">
              <a:defRPr/>
            </a:pPr>
            <a:r>
              <a:rPr lang="en-US" dirty="0"/>
              <a:t>About plans and requirements</a:t>
            </a:r>
          </a:p>
          <a:p>
            <a:pPr>
              <a:defRPr/>
            </a:pPr>
            <a:r>
              <a:rPr lang="en-US" dirty="0"/>
              <a:t>Knowledge and expertise</a:t>
            </a:r>
          </a:p>
          <a:p>
            <a:pPr lvl="1">
              <a:defRPr/>
            </a:pPr>
            <a:r>
              <a:rPr lang="en-US" dirty="0"/>
              <a:t>Product and service knowledge and technology</a:t>
            </a:r>
          </a:p>
          <a:p>
            <a:pPr lvl="1">
              <a:defRPr/>
            </a:pPr>
            <a:r>
              <a:rPr lang="en-US" dirty="0"/>
              <a:t>Process knowledge and understanding “how to make it work”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7343417-4E6A-4572-9B7C-EB5C10A7CDE9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Business advantages</a:t>
            </a:r>
          </a:p>
          <a:p>
            <a:pPr lvl="1">
              <a:defRPr/>
            </a:pPr>
            <a:r>
              <a:rPr lang="en-US" dirty="0"/>
              <a:t>Favorable cost structures</a:t>
            </a:r>
          </a:p>
          <a:p>
            <a:pPr lvl="1">
              <a:defRPr/>
            </a:pPr>
            <a:r>
              <a:rPr lang="en-US" dirty="0"/>
              <a:t>Economies of scale</a:t>
            </a:r>
          </a:p>
          <a:p>
            <a:pPr>
              <a:defRPr/>
            </a:pPr>
            <a:r>
              <a:rPr lang="en-US" dirty="0"/>
              <a:t>Different perspectives</a:t>
            </a:r>
          </a:p>
          <a:p>
            <a:pPr lvl="1">
              <a:defRPr/>
            </a:pPr>
            <a:r>
              <a:rPr lang="en-US" dirty="0"/>
              <a:t>“Fresh eyes” approach</a:t>
            </a:r>
          </a:p>
          <a:p>
            <a:pPr lvl="1">
              <a:defRPr/>
            </a:pPr>
            <a:r>
              <a:rPr lang="en-US" dirty="0"/>
              <a:t>Synergy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F95AB92-7C86-4DA1-9273-00D6450AF83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Achieve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defRPr/>
            </a:pPr>
            <a:r>
              <a:rPr lang="en-US" dirty="0"/>
              <a:t>Cross-functional teams and committees</a:t>
            </a:r>
          </a:p>
          <a:p>
            <a:pPr>
              <a:defRPr/>
            </a:pPr>
            <a:r>
              <a:rPr lang="en-US" dirty="0"/>
              <a:t>Information systems</a:t>
            </a:r>
          </a:p>
          <a:p>
            <a:pPr lvl="1">
              <a:defRPr/>
            </a:pPr>
            <a:r>
              <a:rPr lang="en-US" dirty="0"/>
              <a:t>I.e., videoconferencing and webmail</a:t>
            </a:r>
          </a:p>
          <a:p>
            <a:pPr>
              <a:defRPr/>
            </a:pPr>
            <a:r>
              <a:rPr lang="en-US" dirty="0"/>
              <a:t>Integrated performance objectives and measures</a:t>
            </a:r>
          </a:p>
          <a:p>
            <a:pPr lvl="1">
              <a:defRPr/>
            </a:pPr>
            <a:r>
              <a:rPr lang="en-US" dirty="0"/>
              <a:t>Common goal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38783E6-ADCA-4A60-AC7A-1BBD70D896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Achieve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defRPr/>
            </a:pPr>
            <a:r>
              <a:rPr lang="en-US" dirty="0"/>
              <a:t>Process-focused organizations</a:t>
            </a:r>
          </a:p>
          <a:p>
            <a:pPr>
              <a:defRPr/>
            </a:pPr>
            <a:r>
              <a:rPr lang="en-US" dirty="0"/>
              <a:t>Co-location of suppliers and customers</a:t>
            </a:r>
          </a:p>
          <a:p>
            <a:pPr>
              <a:defRPr/>
            </a:pPr>
            <a:r>
              <a:rPr lang="en-US" dirty="0"/>
              <a:t>Buyer or supplier councils</a:t>
            </a:r>
          </a:p>
          <a:p>
            <a:pPr>
              <a:defRPr/>
            </a:pPr>
            <a:r>
              <a:rPr lang="en-US" dirty="0"/>
              <a:t>Steering committee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38783E6-ADCA-4A60-AC7A-1BBD70D896C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027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Linkages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Consists of many communication flows increasing exponentially</a:t>
            </a:r>
          </a:p>
          <a:p>
            <a:pPr>
              <a:defRPr/>
            </a:pPr>
            <a:r>
              <a:rPr lang="en-US" dirty="0"/>
              <a:t>Need to develop global agreements</a:t>
            </a:r>
          </a:p>
          <a:p>
            <a:pPr>
              <a:defRPr/>
            </a:pPr>
            <a:r>
              <a:rPr lang="en-US" dirty="0"/>
              <a:t>Issue of global outsourcing of internal functions and activities</a:t>
            </a:r>
          </a:p>
          <a:p>
            <a:pPr>
              <a:defRPr/>
            </a:pPr>
            <a:r>
              <a:rPr lang="en-US" dirty="0"/>
              <a:t>Identifying global requirements for success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EE1379-A2EB-4BB8-A8AA-CCC350432E4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Flows and Linkages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4330155"/>
              </p:ext>
            </p:extLst>
          </p:nvPr>
        </p:nvGraphicFramePr>
        <p:xfrm>
          <a:off x="-1219200" y="1295400"/>
          <a:ext cx="11811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Traditional close relationship through direct support</a:t>
            </a:r>
          </a:p>
          <a:p>
            <a:pPr>
              <a:defRPr/>
            </a:pPr>
            <a:r>
              <a:rPr lang="en-US" dirty="0"/>
              <a:t>Development of global operations strategy</a:t>
            </a:r>
          </a:p>
          <a:p>
            <a:pPr>
              <a:defRPr/>
            </a:pPr>
            <a:r>
              <a:rPr lang="en-US" dirty="0"/>
              <a:t>Sales and operations plan (S&amp;OP)</a:t>
            </a:r>
          </a:p>
          <a:p>
            <a:pPr>
              <a:defRPr/>
            </a:pPr>
            <a:r>
              <a:rPr lang="en-US" dirty="0"/>
              <a:t>Often </a:t>
            </a:r>
            <a:r>
              <a:rPr lang="en-US" dirty="0" err="1"/>
              <a:t>colocated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31DD31D-D540-4B4F-8CCD-00C3FCFF01A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Assurance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Increasing in importance</a:t>
            </a:r>
          </a:p>
          <a:p>
            <a:pPr>
              <a:defRPr/>
            </a:pPr>
            <a:r>
              <a:rPr lang="en-US" dirty="0"/>
              <a:t>Growing % of outsourced requirements</a:t>
            </a:r>
          </a:p>
          <a:p>
            <a:pPr>
              <a:defRPr/>
            </a:pPr>
            <a:r>
              <a:rPr lang="en-US" dirty="0"/>
              <a:t>Supplier quality training and development</a:t>
            </a:r>
          </a:p>
          <a:p>
            <a:pPr>
              <a:defRPr/>
            </a:pPr>
            <a:r>
              <a:rPr lang="en-US" dirty="0"/>
              <a:t>Supplier process capability studies</a:t>
            </a:r>
          </a:p>
          <a:p>
            <a:pPr>
              <a:defRPr/>
            </a:pPr>
            <a:r>
              <a:rPr lang="en-US" dirty="0"/>
              <a:t>Joint corrective action planning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1EF37AD-48AF-497B-B76D-CDC95D5A5CE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One of most important, yet challenging, linkages</a:t>
            </a:r>
          </a:p>
          <a:p>
            <a:pPr>
              <a:defRPr/>
            </a:pPr>
            <a:r>
              <a:rPr lang="en-US" dirty="0"/>
              <a:t>Working together on product development or supplier selection </a:t>
            </a:r>
          </a:p>
          <a:p>
            <a:pPr>
              <a:defRPr/>
            </a:pPr>
            <a:r>
              <a:rPr lang="en-US" dirty="0"/>
              <a:t>Colocating buyer in engineering</a:t>
            </a:r>
          </a:p>
          <a:p>
            <a:pPr>
              <a:defRPr/>
            </a:pPr>
            <a:r>
              <a:rPr lang="en-US" dirty="0"/>
              <a:t>Appoint an </a:t>
            </a:r>
            <a:r>
              <a:rPr lang="en-US" dirty="0" err="1"/>
              <a:t>interdepartment</a:t>
            </a:r>
            <a:r>
              <a:rPr lang="en-US" dirty="0"/>
              <a:t> liaison</a:t>
            </a:r>
          </a:p>
          <a:p>
            <a:pPr>
              <a:defRPr/>
            </a:pPr>
            <a:r>
              <a:rPr lang="en-US" dirty="0"/>
              <a:t>Co-opting engineers to work in supply management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EA823C-AFC2-4E09-A187-D800C218362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Looking for new sources of technology</a:t>
            </a:r>
          </a:p>
          <a:p>
            <a:pPr>
              <a:defRPr/>
            </a:pPr>
            <a:r>
              <a:rPr lang="en-US" dirty="0"/>
              <a:t>Ongoing and direct communication</a:t>
            </a:r>
          </a:p>
          <a:p>
            <a:pPr>
              <a:defRPr/>
            </a:pPr>
            <a:r>
              <a:rPr lang="en-US" dirty="0"/>
              <a:t>Identifying, assessing, and qualifying technically-capable suppliers</a:t>
            </a:r>
          </a:p>
          <a:p>
            <a:pPr>
              <a:defRPr/>
            </a:pPr>
            <a:r>
              <a:rPr lang="en-US" dirty="0"/>
              <a:t>Dealing with quality risks in new products</a:t>
            </a:r>
          </a:p>
          <a:p>
            <a:pPr>
              <a:defRPr/>
            </a:pPr>
            <a:r>
              <a:rPr lang="en-US" dirty="0"/>
              <a:t>Ongoing technical support and service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DEA823C-AFC2-4E09-A187-D800C218362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Accounting and Finance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Much communication is tactical and electronic</a:t>
            </a:r>
          </a:p>
          <a:p>
            <a:pPr>
              <a:defRPr/>
            </a:pPr>
            <a:r>
              <a:rPr lang="en-US" dirty="0"/>
              <a:t>Highly focused on cost reduction</a:t>
            </a:r>
          </a:p>
          <a:p>
            <a:pPr>
              <a:defRPr/>
            </a:pPr>
            <a:r>
              <a:rPr lang="en-US" dirty="0"/>
              <a:t>Inbound material requirements</a:t>
            </a:r>
          </a:p>
          <a:p>
            <a:pPr>
              <a:defRPr/>
            </a:pPr>
            <a:r>
              <a:rPr lang="en-US" dirty="0"/>
              <a:t>Reconciliation of P.O.s, invoices, and receiving documents</a:t>
            </a:r>
          </a:p>
          <a:p>
            <a:pPr>
              <a:defRPr/>
            </a:pPr>
            <a:r>
              <a:rPr lang="en-US" dirty="0"/>
              <a:t>Purchase of capital equipment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D84703F-BE72-4B8E-81A6-8DA1BCCB238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Accounting and Finance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Developing timely and accurate cost data on supplier performance</a:t>
            </a:r>
          </a:p>
          <a:p>
            <a:pPr>
              <a:defRPr/>
            </a:pPr>
            <a:r>
              <a:rPr lang="en-US" dirty="0"/>
              <a:t>Provide total cost data</a:t>
            </a:r>
          </a:p>
          <a:p>
            <a:pPr lvl="1">
              <a:defRPr/>
            </a:pPr>
            <a:r>
              <a:rPr lang="en-US" dirty="0"/>
              <a:t>Often basis for make-or-buy decisions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D84703F-BE72-4B8E-81A6-8DA1BCCB238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Marketing/Sales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Voice of the customer</a:t>
            </a:r>
          </a:p>
          <a:p>
            <a:pPr>
              <a:defRPr/>
            </a:pPr>
            <a:r>
              <a:rPr lang="en-US" dirty="0"/>
              <a:t>New product ideas</a:t>
            </a:r>
          </a:p>
          <a:p>
            <a:pPr>
              <a:defRPr/>
            </a:pPr>
            <a:r>
              <a:rPr lang="en-US" dirty="0"/>
              <a:t>Sales forecasts </a:t>
            </a:r>
            <a:r>
              <a:rPr lang="en-US" dirty="0">
                <a:sym typeface="Wingdings" pitchFamily="2" charset="2"/>
              </a:rPr>
              <a:t> production plans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F43150C-BBA2-49BD-B081-E23AE8040876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defRPr/>
            </a:pPr>
            <a:r>
              <a:rPr lang="en-US" dirty="0"/>
              <a:t>Contractual issues</a:t>
            </a:r>
          </a:p>
          <a:p>
            <a:pPr>
              <a:defRPr/>
            </a:pPr>
            <a:r>
              <a:rPr lang="en-US" dirty="0"/>
              <a:t>Patent ownership of new products</a:t>
            </a:r>
          </a:p>
          <a:p>
            <a:pPr>
              <a:defRPr/>
            </a:pPr>
            <a:r>
              <a:rPr lang="en-US" dirty="0"/>
              <a:t>Intellectual property issues</a:t>
            </a:r>
          </a:p>
          <a:p>
            <a:pPr>
              <a:defRPr/>
            </a:pPr>
            <a:r>
              <a:rPr lang="en-US" dirty="0"/>
              <a:t>Product liability claims</a:t>
            </a:r>
          </a:p>
          <a:p>
            <a:pPr>
              <a:defRPr/>
            </a:pPr>
            <a:r>
              <a:rPr lang="en-US" dirty="0"/>
              <a:t>Antitrust issues</a:t>
            </a:r>
          </a:p>
          <a:p>
            <a:pPr>
              <a:defRPr/>
            </a:pPr>
            <a:r>
              <a:rPr lang="en-US" dirty="0"/>
              <a:t>Long term contracts with escape clauses</a:t>
            </a:r>
          </a:p>
          <a:p>
            <a:pPr>
              <a:defRPr/>
            </a:pPr>
            <a:r>
              <a:rPr lang="en-US" dirty="0"/>
              <a:t>Supplier nonconformance issues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1F25738-6BB3-4B08-99E1-5FEA7D2E4DB6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Environmental Management,</a:t>
            </a:r>
            <a:br>
              <a:rPr lang="en-US" dirty="0"/>
            </a:br>
            <a:r>
              <a:rPr lang="en-US" dirty="0"/>
              <a:t>Health, and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Environmental management system</a:t>
            </a:r>
          </a:p>
          <a:p>
            <a:pPr lvl="1">
              <a:defRPr/>
            </a:pPr>
            <a:r>
              <a:rPr lang="en-US" dirty="0"/>
              <a:t>Supplier sustainability</a:t>
            </a:r>
          </a:p>
          <a:p>
            <a:pPr lvl="1">
              <a:defRPr/>
            </a:pPr>
            <a:r>
              <a:rPr lang="en-US" dirty="0"/>
              <a:t>ISO 14000</a:t>
            </a:r>
          </a:p>
          <a:p>
            <a:pPr lvl="1">
              <a:defRPr/>
            </a:pPr>
            <a:r>
              <a:rPr lang="en-US" dirty="0"/>
              <a:t>Hazardous waste handling and transportation</a:t>
            </a:r>
          </a:p>
          <a:p>
            <a:pPr>
              <a:defRPr/>
            </a:pPr>
            <a:r>
              <a:rPr lang="en-US" dirty="0"/>
              <a:t>Health issues</a:t>
            </a:r>
          </a:p>
          <a:p>
            <a:pPr>
              <a:defRPr/>
            </a:pPr>
            <a:r>
              <a:rPr lang="en-US" dirty="0"/>
              <a:t>Safety issues</a:t>
            </a:r>
          </a:p>
          <a:p>
            <a:pPr lvl="1">
              <a:defRPr/>
            </a:pPr>
            <a:r>
              <a:rPr lang="en-US" dirty="0"/>
              <a:t>OSHA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436648B-7CC4-4503-B05C-909C93895D5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678363"/>
          </a:xfrm>
        </p:spPr>
        <p:txBody>
          <a:bodyPr/>
          <a:lstStyle/>
          <a:p>
            <a:pPr>
              <a:defRPr/>
            </a:pPr>
            <a:r>
              <a:rPr lang="en-US" dirty="0"/>
              <a:t>Supply management is face of organization to its supply base</a:t>
            </a:r>
          </a:p>
          <a:p>
            <a:pPr>
              <a:defRPr/>
            </a:pPr>
            <a:r>
              <a:rPr lang="en-US" dirty="0"/>
              <a:t>Acts as liaison on multiple fronts</a:t>
            </a:r>
          </a:p>
          <a:p>
            <a:pPr lvl="1">
              <a:defRPr/>
            </a:pPr>
            <a:r>
              <a:rPr lang="en-US" dirty="0"/>
              <a:t>Materials</a:t>
            </a:r>
          </a:p>
          <a:p>
            <a:pPr lvl="1">
              <a:defRPr/>
            </a:pPr>
            <a:r>
              <a:rPr lang="en-US" dirty="0"/>
              <a:t>New technology</a:t>
            </a:r>
          </a:p>
          <a:p>
            <a:pPr lvl="1">
              <a:defRPr/>
            </a:pPr>
            <a:r>
              <a:rPr lang="en-US" dirty="0"/>
              <a:t>Market information</a:t>
            </a:r>
          </a:p>
          <a:p>
            <a:pPr lvl="1">
              <a:defRPr/>
            </a:pPr>
            <a:r>
              <a:rPr lang="en-US" dirty="0"/>
              <a:t>Services</a:t>
            </a:r>
          </a:p>
          <a:p>
            <a:pPr>
              <a:defRPr/>
            </a:pPr>
            <a:r>
              <a:rPr lang="en-US" dirty="0"/>
              <a:t>Suppliers, government, and local communities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7FEA3C-6DFC-4D5E-8F38-9228CFDD5EB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Primary external linkage</a:t>
            </a:r>
          </a:p>
          <a:p>
            <a:pPr>
              <a:defRPr/>
            </a:pPr>
            <a:r>
              <a:rPr lang="en-US" dirty="0"/>
              <a:t>Maintain open and continuous communication</a:t>
            </a:r>
          </a:p>
          <a:p>
            <a:pPr>
              <a:defRPr/>
            </a:pPr>
            <a:r>
              <a:rPr lang="en-US" dirty="0"/>
              <a:t>Supplier selection and management</a:t>
            </a:r>
          </a:p>
          <a:p>
            <a:pPr>
              <a:defRPr/>
            </a:pPr>
            <a:r>
              <a:rPr lang="en-US" dirty="0"/>
              <a:t>Non-supply management personnel should not deal with suppliers without knowledge of supply management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9042450-813D-471F-A896-80066902AA4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International countertrade issues</a:t>
            </a:r>
          </a:p>
          <a:p>
            <a:pPr>
              <a:defRPr/>
            </a:pPr>
            <a:r>
              <a:rPr lang="en-US" dirty="0"/>
              <a:t>Negotiation with foreign governments</a:t>
            </a:r>
          </a:p>
          <a:p>
            <a:pPr>
              <a:defRPr/>
            </a:pPr>
            <a:r>
              <a:rPr lang="en-US" dirty="0"/>
              <a:t>Compliance with laws regarding contracts and suppliers</a:t>
            </a:r>
          </a:p>
          <a:p>
            <a:pPr>
              <a:defRPr/>
            </a:pPr>
            <a:r>
              <a:rPr lang="en-US" dirty="0"/>
              <a:t>Negotiation with foreign governments</a:t>
            </a:r>
          </a:p>
          <a:p>
            <a:pPr>
              <a:defRPr/>
            </a:pPr>
            <a:r>
              <a:rPr lang="en-US" dirty="0"/>
              <a:t>Consult with appropriate agencies regarding regulatory compliance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68E0848-7256-4C45-97E0-7F22781680A4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Communities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Control of substantial budget which could affect local economies</a:t>
            </a:r>
          </a:p>
          <a:p>
            <a:pPr>
              <a:defRPr/>
            </a:pPr>
            <a:r>
              <a:rPr lang="en-US" dirty="0"/>
              <a:t>May affect certain social goals</a:t>
            </a:r>
          </a:p>
          <a:p>
            <a:pPr lvl="1">
              <a:defRPr/>
            </a:pPr>
            <a:r>
              <a:rPr lang="en-US" dirty="0"/>
              <a:t>Sourcing from local suppliers</a:t>
            </a:r>
          </a:p>
          <a:p>
            <a:pPr lvl="1">
              <a:defRPr/>
            </a:pPr>
            <a:r>
              <a:rPr lang="en-US" dirty="0"/>
              <a:t>Awarding contracts to qualified minority suppliers</a:t>
            </a:r>
          </a:p>
          <a:p>
            <a:pPr lvl="1">
              <a:defRPr/>
            </a:pPr>
            <a:r>
              <a:rPr lang="en-US" dirty="0"/>
              <a:t>Environmental sustainability</a:t>
            </a:r>
          </a:p>
          <a:p>
            <a:pPr lvl="1">
              <a:defRPr/>
            </a:pPr>
            <a:r>
              <a:rPr lang="en-US" dirty="0"/>
              <a:t>Ethical issues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842565D-ED1D-4D79-9CD9-81C276CB2D5B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Collaborative Buyer-Supplier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458200" cy="4602163"/>
          </a:xfrm>
        </p:spPr>
        <p:txBody>
          <a:bodyPr/>
          <a:lstStyle/>
          <a:p>
            <a:pPr>
              <a:defRPr/>
            </a:pPr>
            <a:r>
              <a:rPr lang="en-US" dirty="0"/>
              <a:t>Definition of collaboration</a:t>
            </a:r>
          </a:p>
          <a:p>
            <a:pPr lvl="1">
              <a:defRPr/>
            </a:pPr>
            <a:r>
              <a:rPr lang="en-US" dirty="0"/>
              <a:t>Process by which two or more parties adopt a high level of purposeful cooperation to maintain trading relationship over time</a:t>
            </a:r>
          </a:p>
          <a:p>
            <a:pPr>
              <a:defRPr/>
            </a:pPr>
            <a:r>
              <a:rPr lang="en-US" dirty="0"/>
              <a:t>Relationship is bilateral</a:t>
            </a:r>
          </a:p>
          <a:p>
            <a:pPr lvl="1">
              <a:defRPr/>
            </a:pPr>
            <a:r>
              <a:rPr lang="en-US" dirty="0"/>
              <a:t>Mutual commitment to future</a:t>
            </a:r>
          </a:p>
          <a:p>
            <a:pPr lvl="1">
              <a:defRPr/>
            </a:pPr>
            <a:r>
              <a:rPr lang="en-US" dirty="0"/>
              <a:t>Balanced power relationship</a:t>
            </a:r>
          </a:p>
          <a:p>
            <a:pPr lvl="1">
              <a:defRPr/>
            </a:pPr>
            <a:r>
              <a:rPr lang="en-US" dirty="0"/>
              <a:t>Built-in procedures for managing conflict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86FF7A-6462-4D48-BFF7-381F7FF7FDAB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Collaborative Buyer-Supplier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One or limited number of suppliers for each purchased item or family of items</a:t>
            </a:r>
          </a:p>
          <a:p>
            <a:pPr>
              <a:defRPr/>
            </a:pPr>
            <a:r>
              <a:rPr lang="en-US" dirty="0"/>
              <a:t>Win-win approach to reward sharing</a:t>
            </a:r>
          </a:p>
          <a:p>
            <a:pPr>
              <a:defRPr/>
            </a:pPr>
            <a:r>
              <a:rPr lang="en-US" dirty="0"/>
              <a:t>Joint efforts to improve supplier performance</a:t>
            </a:r>
          </a:p>
          <a:p>
            <a:pPr>
              <a:defRPr/>
            </a:pPr>
            <a:r>
              <a:rPr lang="en-US" dirty="0"/>
              <a:t>Joint efforts to resolve disputes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086FF7A-6462-4D48-BFF7-381F7FF7FDA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Collaborative Buyer-Supplier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Open exchange of information</a:t>
            </a:r>
          </a:p>
          <a:p>
            <a:pPr>
              <a:defRPr/>
            </a:pPr>
            <a:r>
              <a:rPr lang="en-US" dirty="0"/>
              <a:t>Credible commitment to work together during difficult times</a:t>
            </a:r>
          </a:p>
          <a:p>
            <a:pPr>
              <a:defRPr/>
            </a:pPr>
            <a:r>
              <a:rPr lang="en-US" dirty="0"/>
              <a:t>Commitment to high quality, defect-free, and manufacturable products that supplier’s process is capable of producing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3A3FF2-7141-48C4-BAB1-4E53F01D4D3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Closer Relations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>
              <a:defRPr/>
            </a:pPr>
            <a:r>
              <a:rPr lang="en-US" dirty="0"/>
              <a:t>Trust</a:t>
            </a:r>
          </a:p>
          <a:p>
            <a:pPr lvl="1">
              <a:defRPr/>
            </a:pPr>
            <a:r>
              <a:rPr lang="en-US" dirty="0"/>
              <a:t>Not take advantage of each other</a:t>
            </a:r>
          </a:p>
          <a:p>
            <a:pPr lvl="1">
              <a:defRPr/>
            </a:pPr>
            <a:r>
              <a:rPr lang="en-US" dirty="0"/>
              <a:t>Share sensitive data</a:t>
            </a:r>
          </a:p>
          <a:p>
            <a:pPr lvl="1">
              <a:defRPr/>
            </a:pPr>
            <a:r>
              <a:rPr lang="en-US" dirty="0"/>
              <a:t>Early supplier involvement</a:t>
            </a:r>
          </a:p>
          <a:p>
            <a:pPr>
              <a:defRPr/>
            </a:pPr>
            <a:r>
              <a:rPr lang="en-US" dirty="0"/>
              <a:t>Long-term contracts</a:t>
            </a:r>
          </a:p>
          <a:p>
            <a:pPr lvl="1">
              <a:defRPr/>
            </a:pPr>
            <a:r>
              <a:rPr lang="en-US" dirty="0"/>
              <a:t>Incentive for investment in new plant and equipment</a:t>
            </a:r>
          </a:p>
          <a:p>
            <a:pPr lvl="1">
              <a:defRPr/>
            </a:pPr>
            <a:r>
              <a:rPr lang="en-US" dirty="0"/>
              <a:t>Joint development of new technology, risk-sharing, and supplier capabilities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B3ED384-E701-4FEF-A627-6128134083B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Obstacles to Closer Relationships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Confidentiality</a:t>
            </a:r>
          </a:p>
          <a:p>
            <a:pPr lvl="1">
              <a:defRPr/>
            </a:pPr>
            <a:r>
              <a:rPr lang="en-US" dirty="0"/>
              <a:t>May create a direct competitor</a:t>
            </a:r>
          </a:p>
          <a:p>
            <a:pPr>
              <a:defRPr/>
            </a:pPr>
            <a:r>
              <a:rPr lang="en-US" dirty="0"/>
              <a:t>Limited interest by suppliers</a:t>
            </a:r>
          </a:p>
          <a:p>
            <a:pPr>
              <a:defRPr/>
            </a:pPr>
            <a:r>
              <a:rPr lang="en-US" dirty="0"/>
              <a:t>Legal barriers</a:t>
            </a:r>
          </a:p>
          <a:p>
            <a:pPr lvl="1">
              <a:defRPr/>
            </a:pPr>
            <a:r>
              <a:rPr lang="en-US" dirty="0"/>
              <a:t>Antitrust issues</a:t>
            </a:r>
          </a:p>
          <a:p>
            <a:pPr>
              <a:defRPr/>
            </a:pPr>
            <a:r>
              <a:rPr lang="en-US" dirty="0"/>
              <a:t>Resistance to change</a:t>
            </a:r>
          </a:p>
          <a:p>
            <a:pPr lvl="1">
              <a:defRPr/>
            </a:pPr>
            <a:r>
              <a:rPr lang="en-US" dirty="0"/>
              <a:t>Traditional “arm’s-length” approach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C49D511-AC74-4867-977C-8E8BB0C64E9F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Critical Elements of Supplier Relationship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Focus on deliverables at product level</a:t>
            </a:r>
          </a:p>
          <a:p>
            <a:pPr>
              <a:defRPr/>
            </a:pPr>
            <a:r>
              <a:rPr lang="en-US" dirty="0"/>
              <a:t>Well-defined, compelling business case</a:t>
            </a:r>
          </a:p>
          <a:p>
            <a:pPr lvl="1">
              <a:defRPr/>
            </a:pPr>
            <a:r>
              <a:rPr lang="en-US" dirty="0"/>
              <a:t>Business outcomes at SBU level</a:t>
            </a:r>
          </a:p>
          <a:p>
            <a:pPr lvl="1">
              <a:defRPr/>
            </a:pPr>
            <a:r>
              <a:rPr lang="en-US" dirty="0"/>
              <a:t>Let business outcomes drive relationship process, course of action, and level of investment</a:t>
            </a:r>
          </a:p>
          <a:p>
            <a:pPr lvl="1">
              <a:defRPr/>
            </a:pPr>
            <a:r>
              <a:rPr lang="en-US" dirty="0"/>
              <a:t>Overall relationship is outcome of many smaller relationships</a:t>
            </a:r>
          </a:p>
          <a:p>
            <a:pPr lvl="1">
              <a:defRPr/>
            </a:pPr>
            <a:r>
              <a:rPr lang="en-US" dirty="0"/>
              <a:t>Program management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86461EB-EAC2-4CE1-AA6C-3199867C67E5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Critical Elements of Supplier Relationship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dirty="0"/>
              <a:t>Specific benefits to both supplier and buyer with criteria for success and realistic timeline</a:t>
            </a:r>
          </a:p>
          <a:p>
            <a:pPr>
              <a:defRPr/>
            </a:pPr>
            <a:r>
              <a:rPr lang="en-US" dirty="0"/>
              <a:t>Realistic assessment of benefits and costs</a:t>
            </a:r>
          </a:p>
          <a:p>
            <a:pPr>
              <a:defRPr/>
            </a:pPr>
            <a:r>
              <a:rPr lang="en-US" dirty="0"/>
              <a:t>Consideration of soft benefits and creation of believable metrics</a:t>
            </a:r>
          </a:p>
          <a:p>
            <a:pPr>
              <a:defRPr/>
            </a:pPr>
            <a:r>
              <a:rPr lang="en-US" dirty="0"/>
              <a:t>Metrics should conform to existing available data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2CFEAE-B038-4C3A-B47D-BAEC9EF07F54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SRM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Start with how a firm interacts with itself</a:t>
            </a:r>
          </a:p>
          <a:p>
            <a:pPr lvl="1">
              <a:defRPr/>
            </a:pPr>
            <a:r>
              <a:rPr lang="en-US" dirty="0"/>
              <a:t>Where are functional silos?</a:t>
            </a:r>
          </a:p>
          <a:p>
            <a:pPr lvl="1">
              <a:defRPr/>
            </a:pPr>
            <a:r>
              <a:rPr lang="en-US" dirty="0"/>
              <a:t>Who are key decision-makers?</a:t>
            </a:r>
          </a:p>
          <a:p>
            <a:pPr>
              <a:defRPr/>
            </a:pPr>
            <a:r>
              <a:rPr lang="en-US" dirty="0"/>
              <a:t>Resolve internal conflicts between stakeholders before trying to change or refocus externally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DCD1BAE-CAF1-437C-BFB2-8267B7C3BA61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SRM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Supply management should be key point of contact to make or deliver on supplier commitments</a:t>
            </a:r>
          </a:p>
          <a:p>
            <a:pPr>
              <a:defRPr/>
            </a:pPr>
            <a:r>
              <a:rPr lang="en-US" dirty="0"/>
              <a:t>Relationship management governance needs relationship managers</a:t>
            </a:r>
          </a:p>
          <a:p>
            <a:pPr>
              <a:defRPr/>
            </a:pPr>
            <a:r>
              <a:rPr lang="en-US" dirty="0"/>
              <a:t>Multiyear, long-term horizon</a:t>
            </a:r>
          </a:p>
          <a:p>
            <a:pPr>
              <a:defRPr/>
            </a:pPr>
            <a:r>
              <a:rPr lang="en-US" dirty="0"/>
              <a:t>Key performance indicators (KPIs)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A32B76D-7BAF-485F-A707-2BE9C96D933A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SRM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dirty="0"/>
              <a:t>Different stages of SRM require …</a:t>
            </a:r>
          </a:p>
          <a:p>
            <a:pPr lvl="1">
              <a:defRPr/>
            </a:pPr>
            <a:r>
              <a:rPr lang="en-US" dirty="0"/>
              <a:t>Different people and skill sets</a:t>
            </a:r>
          </a:p>
          <a:p>
            <a:pPr lvl="1">
              <a:defRPr/>
            </a:pPr>
            <a:r>
              <a:rPr lang="en-US" dirty="0"/>
              <a:t>Different levels of investment and attention</a:t>
            </a:r>
          </a:p>
          <a:p>
            <a:pPr>
              <a:defRPr/>
            </a:pPr>
            <a:r>
              <a:rPr lang="en-US" dirty="0"/>
              <a:t>Recruit from the business</a:t>
            </a:r>
          </a:p>
          <a:p>
            <a:pPr>
              <a:defRPr/>
            </a:pPr>
            <a:r>
              <a:rPr lang="en-US" dirty="0"/>
              <a:t>Monitor internal and external shifts</a:t>
            </a:r>
          </a:p>
          <a:p>
            <a:pPr>
              <a:defRPr/>
            </a:pPr>
            <a:r>
              <a:rPr lang="en-US" dirty="0"/>
              <a:t>Establish mechanisms to facilitate readjustment in roles, metrics, and project deliverables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CD607E-F58D-40D6-9223-2B80A9B826B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SRM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>
              <a:defRPr/>
            </a:pPr>
            <a:r>
              <a:rPr lang="en-US" dirty="0"/>
              <a:t>Schedule regular site-level meetings with suppliers and stakeholders</a:t>
            </a:r>
          </a:p>
          <a:p>
            <a:pPr lvl="1">
              <a:defRPr/>
            </a:pPr>
            <a:r>
              <a:rPr lang="en-US" dirty="0"/>
              <a:t>Reevaluate and revise KPIs</a:t>
            </a:r>
          </a:p>
          <a:p>
            <a:pPr>
              <a:defRPr/>
            </a:pPr>
            <a:r>
              <a:rPr lang="en-US" dirty="0"/>
              <a:t>Drive people to insight and commitment</a:t>
            </a:r>
          </a:p>
          <a:p>
            <a:pPr lvl="1">
              <a:defRPr/>
            </a:pPr>
            <a:r>
              <a:rPr lang="en-US" dirty="0"/>
              <a:t>Be willing to remove people or directions that aren’t aligned with strategy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6B19EDF-5962-405E-BBF0-200240DAEB37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Critical Role of Cross-Functional Sourcing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Consist of various internal functional areas and, increasingly, suppliers</a:t>
            </a:r>
          </a:p>
          <a:p>
            <a:pPr>
              <a:defRPr/>
            </a:pPr>
            <a:r>
              <a:rPr lang="en-US" dirty="0"/>
              <a:t>Specific tasks</a:t>
            </a:r>
          </a:p>
          <a:p>
            <a:pPr lvl="1">
              <a:defRPr/>
            </a:pPr>
            <a:r>
              <a:rPr lang="en-US" dirty="0"/>
              <a:t>Supplier selection</a:t>
            </a:r>
          </a:p>
          <a:p>
            <a:pPr lvl="1">
              <a:defRPr/>
            </a:pPr>
            <a:r>
              <a:rPr lang="en-US" dirty="0"/>
              <a:t>Product design</a:t>
            </a:r>
          </a:p>
          <a:p>
            <a:pPr>
              <a:defRPr/>
            </a:pPr>
            <a:r>
              <a:rPr lang="en-US" dirty="0"/>
              <a:t>General tasks</a:t>
            </a:r>
          </a:p>
          <a:p>
            <a:pPr lvl="1">
              <a:defRPr/>
            </a:pPr>
            <a:r>
              <a:rPr lang="en-US" dirty="0"/>
              <a:t>Reducing purchased item costs</a:t>
            </a:r>
          </a:p>
          <a:p>
            <a:pPr lvl="1">
              <a:defRPr/>
            </a:pPr>
            <a:r>
              <a:rPr lang="en-US" dirty="0"/>
              <a:t>Improving quality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72C715-B720-494A-B754-508E1E867A5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Cross-Functional Teams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9230506"/>
              </p:ext>
            </p:extLst>
          </p:nvPr>
        </p:nvGraphicFramePr>
        <p:xfrm>
          <a:off x="2438400" y="2133600"/>
          <a:ext cx="5486400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1168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Move from project</a:t>
                      </a:r>
                    </a:p>
                    <a:p>
                      <a:pPr algn="ctr"/>
                      <a:r>
                        <a:rPr 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 project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Assigned permanently to specific team with evolving or changing responsibilities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Support</a:t>
                      </a:r>
                      <a:r>
                        <a:rPr lang="en-US" sz="2000" b="1" baseline="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 specific team assignment in addition to regular responsibilities;</a:t>
                      </a:r>
                    </a:p>
                    <a:p>
                      <a:pPr algn="ctr"/>
                      <a:r>
                        <a:rPr lang="en-US" sz="2000" b="1" baseline="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Disband after completion</a:t>
                      </a:r>
                      <a:endParaRPr 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Ongoing support</a:t>
                      </a:r>
                      <a:r>
                        <a:rPr lang="en-US" sz="2000" b="1" baseline="0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of team assignments in addition to regular responsibilities</a:t>
                      </a:r>
                      <a:endParaRPr lang="en-US" sz="20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72C715-B720-494A-B754-508E1E867A5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38600" y="15240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Frame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37338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38400" y="1752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38800" y="1752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Continuous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" y="21336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Full-Time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2400" y="5791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Part-Time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CFTs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Reduced time to complete tasks</a:t>
            </a:r>
          </a:p>
          <a:p>
            <a:pPr>
              <a:defRPr/>
            </a:pPr>
            <a:r>
              <a:rPr lang="en-US" dirty="0"/>
              <a:t>Increased innovation</a:t>
            </a:r>
          </a:p>
          <a:p>
            <a:pPr>
              <a:defRPr/>
            </a:pPr>
            <a:r>
              <a:rPr lang="en-US" dirty="0"/>
              <a:t>Joint ownership of decisions</a:t>
            </a:r>
          </a:p>
          <a:p>
            <a:pPr>
              <a:defRPr/>
            </a:pPr>
            <a:r>
              <a:rPr lang="en-US" dirty="0"/>
              <a:t>Enhanced communication among functions or organizations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BEF4C7-38BB-4C23-B36A-543E3A602790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CFTs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Realizing synergies by combining individuals and functions</a:t>
            </a:r>
          </a:p>
          <a:p>
            <a:pPr>
              <a:defRPr/>
            </a:pPr>
            <a:r>
              <a:rPr lang="en-US" dirty="0"/>
              <a:t>Better identification and resolution of problems</a:t>
            </a:r>
          </a:p>
          <a:p>
            <a:pPr>
              <a:defRPr/>
            </a:pPr>
            <a:r>
              <a:rPr lang="en-US" dirty="0"/>
              <a:t>Need to build internal relationships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BBEF4C7-38BB-4C23-B36A-543E3A602790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Drawbacks of CFTs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Use does not guarantee success</a:t>
            </a:r>
          </a:p>
          <a:p>
            <a:pPr>
              <a:defRPr/>
            </a:pPr>
            <a:r>
              <a:rPr lang="en-US" dirty="0"/>
              <a:t>Team process loss</a:t>
            </a:r>
          </a:p>
          <a:p>
            <a:pPr>
              <a:defRPr/>
            </a:pPr>
            <a:r>
              <a:rPr lang="en-US" dirty="0"/>
              <a:t>Negative effects on individual members</a:t>
            </a:r>
          </a:p>
          <a:p>
            <a:pPr>
              <a:defRPr/>
            </a:pPr>
            <a:r>
              <a:rPr lang="en-US" dirty="0"/>
              <a:t>Poor team decisions</a:t>
            </a:r>
          </a:p>
          <a:p>
            <a:pPr lvl="1">
              <a:defRPr/>
            </a:pPr>
            <a:r>
              <a:rPr lang="en-US" dirty="0"/>
              <a:t>Groupthink</a:t>
            </a:r>
          </a:p>
          <a:p>
            <a:pPr lvl="1">
              <a:defRPr/>
            </a:pPr>
            <a:r>
              <a:rPr lang="en-US" dirty="0"/>
              <a:t>Artificial consensus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A9E5FDD-1DF7-4975-8506-15A30F25CB8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Form a CFT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Facing a complex or large-scale business decision</a:t>
            </a:r>
          </a:p>
          <a:p>
            <a:pPr>
              <a:defRPr/>
            </a:pPr>
            <a:r>
              <a:rPr lang="en-US" dirty="0"/>
              <a:t>CFT is likely to make better quality decision</a:t>
            </a:r>
          </a:p>
          <a:p>
            <a:pPr>
              <a:defRPr/>
            </a:pPr>
            <a:r>
              <a:rPr lang="en-US" dirty="0"/>
              <a:t>Assignment directly affects firm’s competitive position</a:t>
            </a:r>
          </a:p>
          <a:p>
            <a:pPr>
              <a:defRPr/>
            </a:pPr>
            <a:r>
              <a:rPr lang="en-US" dirty="0"/>
              <a:t>No single function has sufficient resources to solve problem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F3811AB-1B07-4E05-9A80-F50931AAEB7F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Driving Use of CFTs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Does our organization consider CFT planning issues when establishing sourcing teams?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Does executive management practice subtle control over sourcing teams?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Does our organization recognize and reward team member participation and team performance?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55E655B-DA6D-4432-A71F-4ABD8A94C681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Driving Use of CFTs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  <a:defRPr/>
            </a:pPr>
            <a:r>
              <a:rPr lang="en-US" dirty="0"/>
              <a:t>Do we have right person selected as sourcing team leader?</a:t>
            </a:r>
          </a:p>
          <a:p>
            <a:pPr marL="514350" indent="-514350">
              <a:buFont typeface="+mj-lt"/>
              <a:buAutoNum type="arabicPeriod" startAt="4"/>
              <a:defRPr/>
            </a:pPr>
            <a:r>
              <a:rPr lang="en-US" dirty="0"/>
              <a:t>Do our sourcing teams effectively establish performance goals?</a:t>
            </a:r>
          </a:p>
          <a:p>
            <a:pPr marL="514350" indent="-514350">
              <a:buFont typeface="+mj-lt"/>
              <a:buAutoNum type="arabicPeriod" startAt="4"/>
              <a:defRPr/>
            </a:pPr>
            <a:r>
              <a:rPr lang="en-US" dirty="0"/>
              <a:t>Are key suppliers part of sourcing team process?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960C145-D31E-4BED-9543-68F7FE3AC6C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CFT Planning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Selecting a task</a:t>
            </a:r>
          </a:p>
          <a:p>
            <a:pPr lvl="1">
              <a:defRPr/>
            </a:pPr>
            <a:r>
              <a:rPr lang="en-US" dirty="0"/>
              <a:t>Meaningful?</a:t>
            </a:r>
          </a:p>
          <a:p>
            <a:pPr>
              <a:defRPr/>
            </a:pPr>
            <a:r>
              <a:rPr lang="en-US" dirty="0"/>
              <a:t>Selecting team members and leaders</a:t>
            </a:r>
          </a:p>
          <a:p>
            <a:pPr>
              <a:defRPr/>
            </a:pPr>
            <a:r>
              <a:rPr lang="en-US" dirty="0"/>
              <a:t>Training requirements</a:t>
            </a:r>
          </a:p>
          <a:p>
            <a:pPr>
              <a:defRPr/>
            </a:pPr>
            <a:r>
              <a:rPr lang="en-US" dirty="0"/>
              <a:t>Resource support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17DAD95-4468-4EB8-A6E8-55A464AA4221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Effective CFT 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Understands team’s task and has task-relevant knowledge</a:t>
            </a:r>
          </a:p>
          <a:p>
            <a:pPr>
              <a:defRPr/>
            </a:pPr>
            <a:r>
              <a:rPr lang="en-US" dirty="0"/>
              <a:t>Has time to commit to CFT</a:t>
            </a:r>
          </a:p>
          <a:p>
            <a:pPr>
              <a:defRPr/>
            </a:pPr>
            <a:r>
              <a:rPr lang="en-US" dirty="0"/>
              <a:t>Has ability to work with others in a group</a:t>
            </a:r>
          </a:p>
          <a:p>
            <a:pPr>
              <a:defRPr/>
            </a:pPr>
            <a:r>
              <a:rPr lang="en-US" dirty="0"/>
              <a:t>Can assume organizational perspective rather than a strict functional 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C8DB039-5E1D-451B-9E5B-2406E04E4C24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Supplier participation</a:t>
            </a:r>
          </a:p>
          <a:p>
            <a:pPr>
              <a:defRPr/>
            </a:pPr>
            <a:r>
              <a:rPr lang="en-US" dirty="0"/>
              <a:t>Required services and help from others</a:t>
            </a:r>
          </a:p>
          <a:p>
            <a:pPr>
              <a:defRPr/>
            </a:pPr>
            <a:r>
              <a:rPr lang="en-US" dirty="0"/>
              <a:t>Time availability</a:t>
            </a:r>
          </a:p>
          <a:p>
            <a:pPr>
              <a:defRPr/>
            </a:pPr>
            <a:r>
              <a:rPr lang="en-US" dirty="0"/>
              <a:t>Budgetary support</a:t>
            </a:r>
          </a:p>
          <a:p>
            <a:pPr>
              <a:defRPr/>
            </a:pPr>
            <a:r>
              <a:rPr lang="en-US" dirty="0"/>
              <a:t>Materials and supplies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9F404AC-74EC-4CC9-8C5C-A6A4C0212326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Team member task preparation</a:t>
            </a:r>
          </a:p>
          <a:p>
            <a:pPr>
              <a:defRPr/>
            </a:pPr>
            <a:r>
              <a:rPr lang="en-US" dirty="0"/>
              <a:t>Work environment</a:t>
            </a:r>
          </a:p>
          <a:p>
            <a:pPr>
              <a:defRPr/>
            </a:pPr>
            <a:r>
              <a:rPr lang="en-US" dirty="0"/>
              <a:t>Executive management commitment</a:t>
            </a:r>
          </a:p>
          <a:p>
            <a:pPr>
              <a:defRPr/>
            </a:pPr>
            <a:r>
              <a:rPr lang="en-US" dirty="0"/>
              <a:t>Job-related information</a:t>
            </a:r>
          </a:p>
          <a:p>
            <a:pPr>
              <a:defRPr/>
            </a:pPr>
            <a:r>
              <a:rPr lang="en-US" dirty="0"/>
              <a:t>Tools and equipment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59F4FA1-46A9-4C53-93F1-80DF81197A3E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Subtle Management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Authorizing creation of sourcing team</a:t>
            </a:r>
          </a:p>
          <a:p>
            <a:pPr>
              <a:defRPr/>
            </a:pPr>
            <a:r>
              <a:rPr lang="en-US" dirty="0"/>
              <a:t>Selecting team’s task(s)</a:t>
            </a:r>
          </a:p>
          <a:p>
            <a:pPr>
              <a:defRPr/>
            </a:pPr>
            <a:r>
              <a:rPr lang="en-US" dirty="0"/>
              <a:t>Establishing broad objectives</a:t>
            </a:r>
          </a:p>
          <a:p>
            <a:pPr>
              <a:defRPr/>
            </a:pPr>
            <a:r>
              <a:rPr lang="en-US" dirty="0"/>
              <a:t>Selecting team leadership</a:t>
            </a:r>
          </a:p>
          <a:p>
            <a:pPr>
              <a:defRPr/>
            </a:pPr>
            <a:r>
              <a:rPr lang="en-US" dirty="0"/>
              <a:t>Requiring regular updates or at key milestones</a:t>
            </a:r>
          </a:p>
          <a:p>
            <a:pPr>
              <a:defRPr/>
            </a:pPr>
            <a:r>
              <a:rPr lang="en-US" dirty="0"/>
              <a:t>Conducting performance reviews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4154982-8DF2-46CB-AEA2-60F28232E486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 for Rewards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Team membership should be part of an individual’s performance review</a:t>
            </a:r>
          </a:p>
          <a:p>
            <a:pPr>
              <a:defRPr/>
            </a:pPr>
            <a:r>
              <a:rPr lang="en-US" dirty="0"/>
              <a:t>Along with the team’s overall evaluation, management should assess each individual’s contribution to team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CFBBBAF-8240-4FCB-A2EF-8B9F5F3EA44A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Recognition and Rewards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Types</a:t>
            </a:r>
          </a:p>
          <a:p>
            <a:pPr lvl="1">
              <a:defRPr/>
            </a:pPr>
            <a:r>
              <a:rPr lang="en-US" dirty="0"/>
              <a:t>Executive recognition</a:t>
            </a:r>
          </a:p>
          <a:p>
            <a:pPr lvl="1">
              <a:defRPr/>
            </a:pPr>
            <a:r>
              <a:rPr lang="en-US" dirty="0"/>
              <a:t>Monetary bonuses and other one-time cash awards</a:t>
            </a:r>
          </a:p>
          <a:p>
            <a:pPr lvl="1">
              <a:defRPr/>
            </a:pPr>
            <a:r>
              <a:rPr lang="en-US" dirty="0"/>
              <a:t>Non-monetary rewards</a:t>
            </a:r>
          </a:p>
          <a:p>
            <a:pPr lvl="1">
              <a:defRPr/>
            </a:pPr>
            <a:r>
              <a:rPr lang="en-US" dirty="0"/>
              <a:t>Merit raises</a:t>
            </a:r>
          </a:p>
          <a:p>
            <a:pPr>
              <a:defRPr/>
            </a:pPr>
            <a:r>
              <a:rPr lang="en-US" dirty="0"/>
              <a:t>Rewards can reinforce desired activity and behavior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13A07A4-E5F1-4D7A-9A9F-52DB7D0E80B1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for Team Leaders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 to give more attention, training, and support to team leaders</a:t>
            </a:r>
          </a:p>
          <a:p>
            <a:r>
              <a:rPr lang="en-US" dirty="0"/>
              <a:t>New set of basic team leadership skills required</a:t>
            </a:r>
          </a:p>
          <a:p>
            <a:r>
              <a:rPr lang="en-US" dirty="0"/>
              <a:t>Advanced team leadership skills</a:t>
            </a:r>
          </a:p>
          <a:p>
            <a:r>
              <a:rPr lang="en-US" dirty="0"/>
              <a:t>Too much structure may lead to team failure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Commitment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Evaluate team leader strengths and weaknesses</a:t>
            </a:r>
          </a:p>
          <a:p>
            <a:r>
              <a:rPr lang="en-US" dirty="0"/>
              <a:t>Rank team leaders</a:t>
            </a:r>
          </a:p>
          <a:p>
            <a:r>
              <a:rPr lang="en-US" dirty="0"/>
              <a:t>Provide feedback regarding improvement opportunities</a:t>
            </a:r>
          </a:p>
          <a:p>
            <a:r>
              <a:rPr lang="en-US" dirty="0"/>
              <a:t>Allow individual leaders, teams, and organizations to take corrective action as required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7311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Importance of Sourcing Team Performance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Focus on end results, not desired activities</a:t>
            </a:r>
          </a:p>
          <a:p>
            <a:pPr>
              <a:defRPr/>
            </a:pPr>
            <a:r>
              <a:rPr lang="en-US" dirty="0"/>
              <a:t>Use goals as basis for assessing team performance</a:t>
            </a:r>
          </a:p>
          <a:p>
            <a:pPr>
              <a:defRPr/>
            </a:pPr>
            <a:r>
              <a:rPr lang="en-US" dirty="0"/>
              <a:t>Provide a benchmark for assessing progress, providing feedback, and allocating performance awards</a:t>
            </a:r>
          </a:p>
          <a:p>
            <a:pPr>
              <a:defRPr/>
            </a:pPr>
            <a:r>
              <a:rPr lang="en-US" dirty="0"/>
              <a:t>Challenging goals vs. “easy” goals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91B375-E1B4-4F33-A50E-F66DB342D23F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of Goal 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Describe team’s task</a:t>
            </a:r>
          </a:p>
          <a:p>
            <a:pPr>
              <a:defRPr/>
            </a:pPr>
            <a:r>
              <a:rPr lang="en-US" dirty="0"/>
              <a:t>Assess team’s ability to achieve certain outcomes</a:t>
            </a:r>
          </a:p>
          <a:p>
            <a:pPr>
              <a:defRPr/>
            </a:pPr>
            <a:r>
              <a:rPr lang="en-US" dirty="0"/>
              <a:t>Identify those areas offering highest performance potential and develop quantified or specific objectives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591B375-E1B4-4F33-A50E-F66DB342D23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Supplier Involvement on CFTs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defRPr/>
            </a:pPr>
            <a:r>
              <a:rPr lang="en-US" dirty="0"/>
              <a:t>Are rated more effective</a:t>
            </a:r>
          </a:p>
          <a:p>
            <a:pPr>
              <a:defRPr/>
            </a:pPr>
            <a:r>
              <a:rPr lang="en-US" dirty="0"/>
              <a:t>Put forth greater effort</a:t>
            </a:r>
          </a:p>
          <a:p>
            <a:pPr>
              <a:defRPr/>
            </a:pPr>
            <a:r>
              <a:rPr lang="en-US" dirty="0"/>
              <a:t>Higher quality of information exchange</a:t>
            </a:r>
          </a:p>
          <a:p>
            <a:pPr>
              <a:defRPr/>
            </a:pPr>
            <a:r>
              <a:rPr lang="en-US" dirty="0"/>
              <a:t>Supplier becomes resource</a:t>
            </a:r>
          </a:p>
          <a:p>
            <a:pPr>
              <a:defRPr/>
            </a:pPr>
            <a:r>
              <a:rPr lang="en-US" dirty="0"/>
              <a:t>Fewer coordinating problems</a:t>
            </a:r>
          </a:p>
          <a:p>
            <a:pPr>
              <a:defRPr/>
            </a:pPr>
            <a:r>
              <a:rPr lang="en-US" dirty="0"/>
              <a:t>Greater supplier contribution</a:t>
            </a:r>
          </a:p>
          <a:p>
            <a:pPr>
              <a:defRPr/>
            </a:pPr>
            <a:r>
              <a:rPr lang="en-US" dirty="0"/>
              <a:t>May need to also consider key customer involvement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0A2A7B8-EEA5-4770-99B3-B3404C1B5FE9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Integrating Supply Management, Engineering, and Suppliers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Include suppliers early in process</a:t>
            </a:r>
          </a:p>
          <a:p>
            <a:pPr lvl="1">
              <a:defRPr/>
            </a:pPr>
            <a:r>
              <a:rPr lang="en-US" dirty="0"/>
              <a:t>Design assistance</a:t>
            </a:r>
          </a:p>
          <a:p>
            <a:pPr lvl="1">
              <a:defRPr/>
            </a:pPr>
            <a:r>
              <a:rPr lang="en-US" dirty="0"/>
              <a:t>Development of material specifications</a:t>
            </a:r>
          </a:p>
          <a:p>
            <a:pPr>
              <a:defRPr/>
            </a:pPr>
            <a:r>
              <a:rPr lang="en-US" dirty="0"/>
              <a:t>Perform early evaluation of supplier capabilities</a:t>
            </a:r>
          </a:p>
          <a:p>
            <a:pPr lvl="1">
              <a:defRPr/>
            </a:pPr>
            <a:r>
              <a:rPr lang="en-US" dirty="0"/>
              <a:t>Existing technologies</a:t>
            </a:r>
          </a:p>
          <a:p>
            <a:pPr lvl="1">
              <a:defRPr/>
            </a:pPr>
            <a:r>
              <a:rPr lang="en-US" dirty="0"/>
              <a:t>Future technologies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0A2A7B8-EEA5-4770-99B3-B3404C1B5FE9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Successful Supplier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Formalized process for selecting items</a:t>
            </a:r>
          </a:p>
          <a:p>
            <a:pPr>
              <a:defRPr/>
            </a:pPr>
            <a:r>
              <a:rPr lang="en-US" dirty="0"/>
              <a:t>Use of CFTs for supplier evaluation and selection</a:t>
            </a:r>
          </a:p>
          <a:p>
            <a:pPr>
              <a:defRPr/>
            </a:pPr>
            <a:r>
              <a:rPr lang="en-US" dirty="0"/>
              <a:t>Early supplier selection for design and volume work</a:t>
            </a:r>
          </a:p>
          <a:p>
            <a:pPr>
              <a:defRPr/>
            </a:pPr>
            <a:r>
              <a:rPr lang="en-US" dirty="0"/>
              <a:t>Supplier membership and team participation</a:t>
            </a:r>
          </a:p>
          <a:p>
            <a:pPr>
              <a:defRPr/>
            </a:pPr>
            <a:r>
              <a:rPr lang="en-US" dirty="0"/>
              <a:t>Direct cross-functional communication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361DA7A-6A55-4A84-9357-CA65D5D77A15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Successful Supplier Integration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Co-location of buyer and supplier personnel</a:t>
            </a:r>
          </a:p>
          <a:p>
            <a:pPr>
              <a:defRPr/>
            </a:pPr>
            <a:r>
              <a:rPr lang="en-US" dirty="0"/>
              <a:t>Formal business unit trust development efforts</a:t>
            </a:r>
          </a:p>
          <a:p>
            <a:pPr>
              <a:defRPr/>
            </a:pPr>
            <a:r>
              <a:rPr lang="en-US" dirty="0"/>
              <a:t>Sharing of technology between buyer and supplier</a:t>
            </a:r>
          </a:p>
          <a:p>
            <a:pPr>
              <a:defRPr/>
            </a:pPr>
            <a:r>
              <a:rPr lang="en-US" dirty="0"/>
              <a:t>Joint education and training efforts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548B56A-53CB-4621-8259-C47DB91E20FB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Assessment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likelihood that supplier has ability to bring product to market?</a:t>
            </a:r>
          </a:p>
          <a:p>
            <a:r>
              <a:rPr lang="en-US" dirty="0"/>
              <a:t>How does this risk assessment compare to other potential suppliers?</a:t>
            </a:r>
          </a:p>
          <a:p>
            <a:pPr lvl="1"/>
            <a:r>
              <a:rPr lang="en-US" dirty="0"/>
              <a:t>If there are others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Assessment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what point are we willing to reverse decision if we proceed?</a:t>
            </a:r>
          </a:p>
          <a:p>
            <a:r>
              <a:rPr lang="en-US" dirty="0"/>
              <a:t>What are criteria and measures for doing so?</a:t>
            </a:r>
          </a:p>
          <a:p>
            <a:r>
              <a:rPr lang="en-US" dirty="0"/>
              <a:t>What is contingency plan that takes effect in the event of reversing our decision?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for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Targets</a:t>
            </a:r>
          </a:p>
          <a:p>
            <a:pPr lvl="1"/>
            <a:r>
              <a:rPr lang="en-US" dirty="0"/>
              <a:t>Is supplier capable of hitting affordable targets regarding cost, quality, conductivity, weight, and other performance criteria?</a:t>
            </a:r>
          </a:p>
          <a:p>
            <a:r>
              <a:rPr lang="en-US" dirty="0"/>
              <a:t>Timing</a:t>
            </a:r>
          </a:p>
          <a:p>
            <a:pPr lvl="1"/>
            <a:r>
              <a:rPr lang="en-US" dirty="0"/>
              <a:t>Will supplier be able to meet product introduction guidelines?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for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US" dirty="0"/>
              <a:t>Ramp-up</a:t>
            </a:r>
          </a:p>
          <a:p>
            <a:pPr lvl="1"/>
            <a:r>
              <a:rPr lang="en-US" dirty="0"/>
              <a:t>Will supplier be able to increase capacity and production fast enough to meet our market share requirements?</a:t>
            </a:r>
          </a:p>
          <a:p>
            <a:r>
              <a:rPr lang="en-US" dirty="0"/>
              <a:t>Innovation and technical</a:t>
            </a:r>
          </a:p>
          <a:p>
            <a:pPr lvl="1"/>
            <a:r>
              <a:rPr lang="en-US" dirty="0"/>
              <a:t>Does supplier have required engineering expertise and physical facilities to develop an adequate design, manufacture it, and solve problems?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for Consideration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Training</a:t>
            </a:r>
          </a:p>
          <a:p>
            <a:pPr lvl="1"/>
            <a:r>
              <a:rPr lang="en-US" dirty="0"/>
              <a:t>Do supplier’s key personnel have required training to start up required processes and debug them?</a:t>
            </a:r>
          </a:p>
          <a:p>
            <a:r>
              <a:rPr lang="en-US" dirty="0"/>
              <a:t>Resource commitment</a:t>
            </a:r>
          </a:p>
          <a:p>
            <a:pPr lvl="1"/>
            <a:r>
              <a:rPr lang="en-US" dirty="0"/>
              <a:t>If supplier is deficient in any of above, is management willing to commit resources to remedy problem?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Supplier Involvement in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678363"/>
          </a:xfrm>
        </p:spPr>
        <p:txBody>
          <a:bodyPr/>
          <a:lstStyle/>
          <a:p>
            <a:r>
              <a:rPr lang="en-US" dirty="0"/>
              <a:t>White box design</a:t>
            </a:r>
          </a:p>
          <a:p>
            <a:pPr lvl="1"/>
            <a:r>
              <a:rPr lang="en-US" dirty="0"/>
              <a:t>Supplier is given blueprints and told to make product from them</a:t>
            </a:r>
          </a:p>
          <a:p>
            <a:r>
              <a:rPr lang="en-US" dirty="0"/>
              <a:t>Gray box design</a:t>
            </a:r>
          </a:p>
          <a:p>
            <a:pPr lvl="1"/>
            <a:r>
              <a:rPr lang="en-US" dirty="0"/>
              <a:t>Supplier’s engineers work cooperatively with buyer’s engineers in joint design</a:t>
            </a:r>
          </a:p>
          <a:p>
            <a:r>
              <a:rPr lang="en-US" dirty="0"/>
              <a:t>Black box design</a:t>
            </a:r>
          </a:p>
          <a:p>
            <a:pPr lvl="1"/>
            <a:r>
              <a:rPr lang="en-US" dirty="0"/>
              <a:t>Suppliers are provided functional specifications and create design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Extent of Design Responsibility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sp>
        <p:nvSpPr>
          <p:cNvPr id="10" name="Right Triangle 9"/>
          <p:cNvSpPr/>
          <p:nvPr/>
        </p:nvSpPr>
        <p:spPr>
          <a:xfrm rot="5400000">
            <a:off x="2895600" y="152400"/>
            <a:ext cx="4648200" cy="6781800"/>
          </a:xfrm>
          <a:prstGeom prst="rtTriangl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/>
          <p:cNvSpPr/>
          <p:nvPr/>
        </p:nvSpPr>
        <p:spPr>
          <a:xfrm flipH="1">
            <a:off x="1828800" y="1219200"/>
            <a:ext cx="6781800" cy="4648200"/>
          </a:xfrm>
          <a:prstGeom prst="rtTriangl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752600" y="5867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White Box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05600" y="5867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Black Box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7200" y="5867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Gray Box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3200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of Design Responsibility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1219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</a:t>
            </a:r>
            <a:r>
              <a:rPr lang="en-US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5486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33600" y="15240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0" y="4901625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Supplier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Sharing of Technology Roadmaps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Determine alignment of technology</a:t>
            </a:r>
          </a:p>
          <a:p>
            <a:r>
              <a:rPr lang="en-US" dirty="0"/>
              <a:t>Type of buyer-supplier relationship</a:t>
            </a:r>
          </a:p>
          <a:p>
            <a:r>
              <a:rPr lang="en-US" dirty="0"/>
              <a:t>Short-term vs. long-term technology convergence</a:t>
            </a:r>
          </a:p>
          <a:p>
            <a:r>
              <a:rPr lang="en-US" dirty="0"/>
              <a:t>Project timing and visibility</a:t>
            </a:r>
          </a:p>
          <a:p>
            <a:r>
              <a:rPr lang="en-US" dirty="0"/>
              <a:t>Ongoing set of milestones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in Technology Roadmaps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Projected performance specifications for class of products or processes</a:t>
            </a:r>
          </a:p>
          <a:p>
            <a:r>
              <a:rPr lang="en-US" dirty="0"/>
              <a:t>Intention to integrate new material or component</a:t>
            </a:r>
          </a:p>
          <a:p>
            <a:r>
              <a:rPr lang="en-US" dirty="0"/>
              <a:t>Development of product to meet customer requirements that is currently unavailable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in Technology Roadmaps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Integration of multiple complementary technologies that results in radical new product</a:t>
            </a:r>
          </a:p>
          <a:p>
            <a:r>
              <a:rPr lang="en-US" dirty="0"/>
              <a:t>Combination of above as well as variations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Concerns with Joint Education</a:t>
            </a:r>
            <a:br>
              <a:rPr lang="en-US" dirty="0"/>
            </a:br>
            <a:r>
              <a:rPr lang="en-US" dirty="0"/>
              <a:t>and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Unwillingness of internal design personnel to relinquish responsibility</a:t>
            </a:r>
          </a:p>
          <a:p>
            <a:pPr>
              <a:defRPr/>
            </a:pPr>
            <a:r>
              <a:rPr lang="en-US" dirty="0"/>
              <a:t>Concerns over sharing proprietary information – both parties</a:t>
            </a:r>
          </a:p>
          <a:p>
            <a:pPr>
              <a:defRPr/>
            </a:pPr>
            <a:r>
              <a:rPr lang="en-US" dirty="0"/>
              <a:t>Lack of integrative business processes</a:t>
            </a:r>
          </a:p>
          <a:p>
            <a:pPr>
              <a:defRPr/>
            </a:pPr>
            <a:r>
              <a:rPr lang="en-US" dirty="0"/>
              <a:t>Lack of cultural alignment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C6977D-A31F-4AB7-9BDD-5EF1F40BE2D9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Supplier Integration into Customer</a:t>
            </a:r>
            <a:br>
              <a:rPr lang="en-US" dirty="0"/>
            </a:br>
            <a:r>
              <a:rPr lang="en-US" dirty="0"/>
              <a:t>Order Fulfillment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Supplier suggestion programs</a:t>
            </a:r>
          </a:p>
          <a:p>
            <a:pPr>
              <a:defRPr/>
            </a:pPr>
            <a:r>
              <a:rPr lang="en-US" dirty="0"/>
              <a:t>Buyer-supplier improvement teams</a:t>
            </a:r>
          </a:p>
          <a:p>
            <a:pPr>
              <a:defRPr/>
            </a:pPr>
            <a:r>
              <a:rPr lang="en-US" dirty="0"/>
              <a:t>On-site supplier representative</a:t>
            </a:r>
          </a:p>
          <a:p>
            <a:pPr lvl="1">
              <a:defRPr/>
            </a:pPr>
            <a:r>
              <a:rPr lang="en-US" dirty="0"/>
              <a:t>Supplier-managed inventory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878926D-0E8F-4661-B5A3-96B0C0E657EF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Supplier Suggestion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Assessment criteria for suggestions</a:t>
            </a:r>
          </a:p>
          <a:p>
            <a:pPr lvl="1">
              <a:defRPr/>
            </a:pPr>
            <a:r>
              <a:rPr lang="en-US" dirty="0"/>
              <a:t>Feasibility</a:t>
            </a:r>
          </a:p>
          <a:p>
            <a:pPr lvl="1">
              <a:defRPr/>
            </a:pPr>
            <a:r>
              <a:rPr lang="en-US" dirty="0"/>
              <a:t>Resources required</a:t>
            </a:r>
          </a:p>
          <a:p>
            <a:pPr lvl="1">
              <a:defRPr/>
            </a:pPr>
            <a:r>
              <a:rPr lang="en-US" dirty="0"/>
              <a:t>Potential savings</a:t>
            </a:r>
          </a:p>
          <a:p>
            <a:pPr lvl="1">
              <a:defRPr/>
            </a:pPr>
            <a:r>
              <a:rPr lang="en-US" dirty="0"/>
              <a:t>Go/No-go decision</a:t>
            </a:r>
          </a:p>
          <a:p>
            <a:pPr lvl="1">
              <a:defRPr/>
            </a:pPr>
            <a:r>
              <a:rPr lang="en-US" dirty="0"/>
              <a:t>Feedback to supplier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51AA2C-DDAA-4E59-93A4-6B69D08B3266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Elements of Successful Supplier Suggestion Programs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/>
          <a:lstStyle/>
          <a:p>
            <a:pPr>
              <a:spcBef>
                <a:spcPts val="600"/>
              </a:spcBef>
              <a:defRPr/>
            </a:pPr>
            <a:r>
              <a:rPr lang="en-US" dirty="0"/>
              <a:t>Share savings equitably, often 50-50</a:t>
            </a:r>
          </a:p>
          <a:p>
            <a:pPr>
              <a:spcBef>
                <a:spcPts val="600"/>
              </a:spcBef>
              <a:defRPr/>
            </a:pPr>
            <a:r>
              <a:rPr lang="en-US" dirty="0"/>
              <a:t>Focus on cost improvement, not simply cutting supplier margins</a:t>
            </a:r>
          </a:p>
          <a:p>
            <a:pPr>
              <a:spcBef>
                <a:spcPts val="600"/>
              </a:spcBef>
              <a:defRPr/>
            </a:pPr>
            <a:r>
              <a:rPr lang="en-US" dirty="0"/>
              <a:t>Provide prompt feedback to supplier</a:t>
            </a:r>
          </a:p>
          <a:p>
            <a:pPr>
              <a:spcBef>
                <a:spcPts val="600"/>
              </a:spcBef>
              <a:defRPr/>
            </a:pPr>
            <a:r>
              <a:rPr lang="en-US" dirty="0"/>
              <a:t>Implement good suggestions promptly</a:t>
            </a:r>
          </a:p>
          <a:p>
            <a:pPr>
              <a:spcBef>
                <a:spcPts val="600"/>
              </a:spcBef>
              <a:defRPr/>
            </a:pPr>
            <a:r>
              <a:rPr lang="en-US" dirty="0"/>
              <a:t>Publically acknowledge supplier’s contribution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851AA2C-DDAA-4E59-93A4-6B69D08B3266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Buyer-Supplier Improvement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Cost reduction</a:t>
            </a:r>
          </a:p>
          <a:p>
            <a:pPr>
              <a:defRPr/>
            </a:pPr>
            <a:r>
              <a:rPr lang="en-US" dirty="0"/>
              <a:t>Quality improvement</a:t>
            </a:r>
          </a:p>
          <a:p>
            <a:pPr>
              <a:defRPr/>
            </a:pPr>
            <a:r>
              <a:rPr lang="en-US" dirty="0"/>
              <a:t>Material delivery improvement</a:t>
            </a:r>
          </a:p>
          <a:p>
            <a:pPr>
              <a:defRPr/>
            </a:pPr>
            <a:r>
              <a:rPr lang="en-US" dirty="0"/>
              <a:t>Process technology upgrades</a:t>
            </a:r>
          </a:p>
          <a:p>
            <a:pPr>
              <a:defRPr/>
            </a:pPr>
            <a:r>
              <a:rPr lang="en-US" dirty="0"/>
              <a:t>Reduction of material ordering cycle times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1DC92CF-A918-4792-9C7F-3E3E2E115A8C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Supplier Involvement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Greater satisfaction with quality of information exchange</a:t>
            </a:r>
          </a:p>
          <a:p>
            <a:r>
              <a:rPr lang="en-US" dirty="0"/>
              <a:t>Higher reliance on suppliers to directly support team’s goals</a:t>
            </a:r>
          </a:p>
          <a:p>
            <a:r>
              <a:rPr lang="en-US" dirty="0"/>
              <a:t>Fewer problems coordinating work activities between CFT and suppliers</a:t>
            </a:r>
          </a:p>
          <a:p>
            <a:r>
              <a:rPr lang="en-US" dirty="0"/>
              <a:t>Greater effort put forth on team assignment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On-Site Supplier Representatives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Waste management</a:t>
            </a:r>
          </a:p>
          <a:p>
            <a:pPr>
              <a:defRPr/>
            </a:pPr>
            <a:r>
              <a:rPr lang="en-US" dirty="0"/>
              <a:t>Printing services</a:t>
            </a:r>
          </a:p>
          <a:p>
            <a:pPr>
              <a:defRPr/>
            </a:pPr>
            <a:r>
              <a:rPr lang="en-US" dirty="0"/>
              <a:t>Spare parts and MRO inventories</a:t>
            </a:r>
          </a:p>
          <a:p>
            <a:pPr>
              <a:defRPr/>
            </a:pPr>
            <a:r>
              <a:rPr lang="en-US" dirty="0"/>
              <a:t>Computer equipment and software</a:t>
            </a:r>
          </a:p>
          <a:p>
            <a:pPr>
              <a:defRPr/>
            </a:pPr>
            <a:r>
              <a:rPr lang="en-US" dirty="0"/>
              <a:t>Office furniture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Uniforms and protective equipment</a:t>
            </a:r>
          </a:p>
          <a:p>
            <a:pPr>
              <a:defRPr/>
            </a:pPr>
            <a:r>
              <a:rPr lang="en-US" dirty="0"/>
              <a:t>Process control equipment</a:t>
            </a:r>
          </a:p>
          <a:p>
            <a:pPr>
              <a:defRPr/>
            </a:pPr>
            <a:r>
              <a:rPr lang="en-US" dirty="0"/>
              <a:t>Production parts</a:t>
            </a:r>
          </a:p>
          <a:p>
            <a:pPr>
              <a:defRPr/>
            </a:pPr>
            <a:r>
              <a:rPr lang="en-US" dirty="0"/>
              <a:t>Transportation services</a:t>
            </a:r>
          </a:p>
          <a:p>
            <a:pPr>
              <a:defRPr/>
            </a:pPr>
            <a:r>
              <a:rPr lang="en-US" dirty="0"/>
              <a:t>Production maintenance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173EC2E-8985-47E0-9D3B-400F21118D41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Buyer’s Use of On-Site Supplier Representatives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Supply management</a:t>
            </a:r>
          </a:p>
          <a:p>
            <a:r>
              <a:rPr lang="en-US" dirty="0"/>
              <a:t>Sales</a:t>
            </a:r>
          </a:p>
          <a:p>
            <a:r>
              <a:rPr lang="en-US" dirty="0"/>
              <a:t>Engineering</a:t>
            </a:r>
          </a:p>
          <a:p>
            <a:r>
              <a:rPr lang="en-US" dirty="0"/>
              <a:t>Transportation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793FC86-D1B6-4DC9-9D8F-DA4EF9676B2E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Potential Benefits of On-Site Supplier Representatives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Increased buyer-supplier coordination and integration</a:t>
            </a:r>
          </a:p>
          <a:p>
            <a:pPr>
              <a:defRPr/>
            </a:pPr>
            <a:r>
              <a:rPr lang="en-US" dirty="0"/>
              <a:t>Supplier personnel work on-site</a:t>
            </a:r>
          </a:p>
          <a:p>
            <a:pPr>
              <a:defRPr/>
            </a:pPr>
            <a:r>
              <a:rPr lang="en-US" dirty="0"/>
              <a:t>Supply management staff increased</a:t>
            </a:r>
          </a:p>
          <a:p>
            <a:pPr>
              <a:defRPr/>
            </a:pPr>
            <a:r>
              <a:rPr lang="en-US" dirty="0"/>
              <a:t>Supplier performs some buying and planning activities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34135A-19CE-4AAC-BA89-249E14B27821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Potential Benefits of On-Site Supplier Representatives to Supplier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Increased supplier insight to customer needs and access to new designs</a:t>
            </a:r>
          </a:p>
          <a:p>
            <a:pPr>
              <a:defRPr/>
            </a:pPr>
            <a:r>
              <a:rPr lang="en-US" dirty="0"/>
              <a:t>Daily interface with customer</a:t>
            </a:r>
          </a:p>
          <a:p>
            <a:pPr>
              <a:defRPr/>
            </a:pPr>
            <a:r>
              <a:rPr lang="en-US" dirty="0"/>
              <a:t>Increased supplier production efficiency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610A93-441B-48AD-A9EC-98A5A7D2EAC4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r>
              <a:rPr lang="en-US" dirty="0"/>
              <a:t>Potential Benefits of On-Site Supplier Representatives to Supplier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Fewer schedule changes and surprises</a:t>
            </a:r>
          </a:p>
          <a:p>
            <a:pPr>
              <a:defRPr/>
            </a:pPr>
            <a:r>
              <a:rPr lang="en-US" dirty="0"/>
              <a:t>Reduced transaction costs</a:t>
            </a:r>
          </a:p>
          <a:p>
            <a:pPr>
              <a:defRPr/>
            </a:pPr>
            <a:r>
              <a:rPr lang="en-US" dirty="0"/>
              <a:t>Reduced inventory</a:t>
            </a:r>
          </a:p>
          <a:p>
            <a:pPr>
              <a:defRPr/>
            </a:pPr>
            <a:r>
              <a:rPr lang="en-US" dirty="0"/>
              <a:t>On-site material plan development in real-time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610A93-441B-48AD-A9EC-98A5A7D2EAC4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0764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r>
              <a:rPr lang="en-US" dirty="0"/>
              <a:t>Win-Win Elements of On-Site Supplier Representatives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609600" y="1752600"/>
          <a:ext cx="8229600" cy="44195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1066"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Consignment Inventory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Direct-Floor Stocking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Releases from Rolling Forecast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Resident at Customer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066"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More Business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066"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Access to New Designs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066"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Stabilized Production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066"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Fewer Transactions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066"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Quicker Payments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066"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Less Selling Expense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066"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Assured Sales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1066"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Access to Information Earlier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50" b="1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50" b="1" dirty="0"/>
                        <a:t>X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Purchasing &amp; Supply Chain Management, 6e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6183EBA-2D80-4587-B761-9B5B8D8735FD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0" y="13716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Buyer Wins With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-1567934" y="400633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Supplier Wins With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Default Design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</TotalTime>
  <Words>2982</Words>
  <Application>Microsoft Office PowerPoint</Application>
  <PresentationFormat>On-screen Show (4:3)</PresentationFormat>
  <Paragraphs>654</Paragraphs>
  <Slides>80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5" baseType="lpstr">
      <vt:lpstr>Arial</vt:lpstr>
      <vt:lpstr>Copperplate Gothic Bold</vt:lpstr>
      <vt:lpstr>Times New Roman</vt:lpstr>
      <vt:lpstr>Wingdings</vt:lpstr>
      <vt:lpstr>Default Design</vt:lpstr>
      <vt:lpstr>Supply Management Integration for Competitive Advantage</vt:lpstr>
      <vt:lpstr>Chapter Overview</vt:lpstr>
      <vt:lpstr>Supply Integration Defined</vt:lpstr>
      <vt:lpstr>Elements of Supply Integration</vt:lpstr>
      <vt:lpstr>Relationship Management Skills</vt:lpstr>
      <vt:lpstr>Relationship Inputs</vt:lpstr>
      <vt:lpstr>Relationship Inputs</vt:lpstr>
      <vt:lpstr>How to Achieve Integration</vt:lpstr>
      <vt:lpstr>How to Achieve Integration</vt:lpstr>
      <vt:lpstr>Internal Linkages</vt:lpstr>
      <vt:lpstr>Communication Flows and Linkages</vt:lpstr>
      <vt:lpstr>Operations</vt:lpstr>
      <vt:lpstr>Quality Assurance</vt:lpstr>
      <vt:lpstr>Engineering</vt:lpstr>
      <vt:lpstr>Engineering</vt:lpstr>
      <vt:lpstr>Accounting and Finance</vt:lpstr>
      <vt:lpstr>Accounting and Finance</vt:lpstr>
      <vt:lpstr>Marketing/Sales</vt:lpstr>
      <vt:lpstr>Legal</vt:lpstr>
      <vt:lpstr>Environmental Management, Health, and Safety</vt:lpstr>
      <vt:lpstr>External Integration</vt:lpstr>
      <vt:lpstr>Suppliers</vt:lpstr>
      <vt:lpstr>Government</vt:lpstr>
      <vt:lpstr>Local Communities</vt:lpstr>
      <vt:lpstr>Collaborative Buyer-Supplier Relationships</vt:lpstr>
      <vt:lpstr>Collaborative Buyer-Supplier Relationships</vt:lpstr>
      <vt:lpstr>Collaborative Buyer-Supplier Relationships</vt:lpstr>
      <vt:lpstr>Advantages of Closer Relations</vt:lpstr>
      <vt:lpstr>Obstacles to Closer Relationships</vt:lpstr>
      <vt:lpstr>Critical Elements of Supplier Relationship Management</vt:lpstr>
      <vt:lpstr>Critical Elements of Supplier Relationship Management</vt:lpstr>
      <vt:lpstr>Effective SRM</vt:lpstr>
      <vt:lpstr>Effective SRM</vt:lpstr>
      <vt:lpstr>SRM Skills</vt:lpstr>
      <vt:lpstr>SRM Skills</vt:lpstr>
      <vt:lpstr>Critical Role of Cross-Functional Sourcing Teams</vt:lpstr>
      <vt:lpstr>Cross-Functional Teams</vt:lpstr>
      <vt:lpstr>Benefits of CFTs</vt:lpstr>
      <vt:lpstr>Benefits of CFTs</vt:lpstr>
      <vt:lpstr>Potential Drawbacks of CFTs</vt:lpstr>
      <vt:lpstr>When to Form a CFT</vt:lpstr>
      <vt:lpstr>Questions Driving Use of CFTs</vt:lpstr>
      <vt:lpstr>Questions Driving Use of CFTs</vt:lpstr>
      <vt:lpstr>CFT Planning Issues</vt:lpstr>
      <vt:lpstr>An Effective CFT Member</vt:lpstr>
      <vt:lpstr>Resource Support</vt:lpstr>
      <vt:lpstr>Resource Support</vt:lpstr>
      <vt:lpstr>Subtle Management Control</vt:lpstr>
      <vt:lpstr>Guidelines for Rewards</vt:lpstr>
      <vt:lpstr>Recognition and Rewards</vt:lpstr>
      <vt:lpstr>Issues for Team Leaders</vt:lpstr>
      <vt:lpstr>Organizational Commitment</vt:lpstr>
      <vt:lpstr>Importance of Sourcing Team Performance Goals</vt:lpstr>
      <vt:lpstr>Process of Goal Setting</vt:lpstr>
      <vt:lpstr>Supplier Involvement on CFTs</vt:lpstr>
      <vt:lpstr>Integrating Supply Management, Engineering, and Suppliers</vt:lpstr>
      <vt:lpstr>Successful Supplier Integration</vt:lpstr>
      <vt:lpstr>Successful Supplier Integration</vt:lpstr>
      <vt:lpstr>Risk Assessment Questions</vt:lpstr>
      <vt:lpstr>Risk Assessment Questions</vt:lpstr>
      <vt:lpstr>Elements for Consideration</vt:lpstr>
      <vt:lpstr>Elements for Consideration</vt:lpstr>
      <vt:lpstr>Elements for Consideration</vt:lpstr>
      <vt:lpstr>Supplier Involvement in Design</vt:lpstr>
      <vt:lpstr>Extent of Design Responsibility</vt:lpstr>
      <vt:lpstr>Sharing of Technology Roadmaps</vt:lpstr>
      <vt:lpstr>Issues in Technology Roadmaps</vt:lpstr>
      <vt:lpstr>Issues in Technology Roadmaps</vt:lpstr>
      <vt:lpstr>Concerns with Joint Education and Training</vt:lpstr>
      <vt:lpstr>Supplier Integration into Customer Order Fulfillment</vt:lpstr>
      <vt:lpstr>Supplier Suggestion Programs</vt:lpstr>
      <vt:lpstr>Elements of Successful Supplier Suggestion Programs</vt:lpstr>
      <vt:lpstr>Buyer-Supplier Improvement Teams</vt:lpstr>
      <vt:lpstr>Supplier Involvement Outcomes</vt:lpstr>
      <vt:lpstr>On-Site Supplier Representatives</vt:lpstr>
      <vt:lpstr>Buyer’s Use of On-Site Supplier Representatives</vt:lpstr>
      <vt:lpstr>Potential Benefits of On-Site Supplier Representatives</vt:lpstr>
      <vt:lpstr>Potential Benefits of On-Site Supplier Representatives to Supplier</vt:lpstr>
      <vt:lpstr>Potential Benefits of On-Site Supplier Representatives to Supplier</vt:lpstr>
      <vt:lpstr>Win-Win Elements of On-Site Supplier Representatives</vt:lpstr>
    </vt:vector>
  </TitlesOfParts>
  <Company>Western Illinois University Quad Cities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James L. Patterson, C.P.M., A.P.P.</dc:creator>
  <cp:lastModifiedBy>Sarvani Chakravorty</cp:lastModifiedBy>
  <cp:revision>104</cp:revision>
  <dcterms:created xsi:type="dcterms:W3CDTF">2007-10-03T17:47:56Z</dcterms:created>
  <dcterms:modified xsi:type="dcterms:W3CDTF">2017-02-09T19:00:48Z</dcterms:modified>
</cp:coreProperties>
</file>